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4"/>
  </p:notesMasterIdLst>
  <p:handoutMasterIdLst>
    <p:handoutMasterId r:id="rId35"/>
  </p:handoutMasterIdLst>
  <p:sldIdLst>
    <p:sldId id="256" r:id="rId3"/>
    <p:sldId id="263" r:id="rId4"/>
    <p:sldId id="265" r:id="rId5"/>
    <p:sldId id="266" r:id="rId6"/>
    <p:sldId id="267" r:id="rId7"/>
    <p:sldId id="293" r:id="rId8"/>
    <p:sldId id="299" r:id="rId9"/>
    <p:sldId id="269" r:id="rId10"/>
    <p:sldId id="270" r:id="rId11"/>
    <p:sldId id="271" r:id="rId12"/>
    <p:sldId id="285" r:id="rId13"/>
    <p:sldId id="286" r:id="rId14"/>
    <p:sldId id="310" r:id="rId15"/>
    <p:sldId id="300" r:id="rId16"/>
    <p:sldId id="289" r:id="rId17"/>
    <p:sldId id="287" r:id="rId18"/>
    <p:sldId id="291" r:id="rId19"/>
    <p:sldId id="301" r:id="rId20"/>
    <p:sldId id="292" r:id="rId21"/>
    <p:sldId id="272" r:id="rId22"/>
    <p:sldId id="273" r:id="rId23"/>
    <p:sldId id="274" r:id="rId24"/>
    <p:sldId id="275" r:id="rId25"/>
    <p:sldId id="276" r:id="rId26"/>
    <p:sldId id="290" r:id="rId27"/>
    <p:sldId id="305" r:id="rId28"/>
    <p:sldId id="306" r:id="rId29"/>
    <p:sldId id="283" r:id="rId30"/>
    <p:sldId id="307" r:id="rId31"/>
    <p:sldId id="302" r:id="rId32"/>
    <p:sldId id="308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0033CC"/>
    <a:srgbClr val="0000FF"/>
    <a:srgbClr val="0000CC"/>
    <a:srgbClr val="99CCFF"/>
    <a:srgbClr val="DDDDDD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97" autoAdjust="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kasz.gesicki\Desktop\WACC%20a%20warto&#347;&#263;%20firm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>
              <a:defRPr sz="1400"/>
            </a:pPr>
            <a:r>
              <a:rPr lang="pl-PL" sz="1400"/>
              <a:t>WACC </a:t>
            </a:r>
            <a:r>
              <a:rPr lang="pl-PL" sz="1400" baseline="0"/>
              <a:t> a </a:t>
            </a:r>
            <a:r>
              <a:rPr lang="pl-PL" sz="1400"/>
              <a:t>wartość firmy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val>
            <c:numRef>
              <c:f>Arkusz1!$E$8:$E$18</c:f>
              <c:numCache>
                <c:formatCode>General</c:formatCode>
                <c:ptCount val="11"/>
                <c:pt idx="0">
                  <c:v>10.5</c:v>
                </c:pt>
                <c:pt idx="1">
                  <c:v>10.41</c:v>
                </c:pt>
                <c:pt idx="2">
                  <c:v>10.360000000000019</c:v>
                </c:pt>
                <c:pt idx="3">
                  <c:v>10.27</c:v>
                </c:pt>
                <c:pt idx="4">
                  <c:v>10.139999999999999</c:v>
                </c:pt>
                <c:pt idx="5">
                  <c:v>10.15</c:v>
                </c:pt>
                <c:pt idx="6">
                  <c:v>10.32</c:v>
                </c:pt>
                <c:pt idx="7">
                  <c:v>10.5</c:v>
                </c:pt>
                <c:pt idx="8">
                  <c:v>10.639999999999999</c:v>
                </c:pt>
                <c:pt idx="9">
                  <c:v>11.02</c:v>
                </c:pt>
                <c:pt idx="10">
                  <c:v>11.4</c:v>
                </c:pt>
              </c:numCache>
            </c:numRef>
          </c:val>
        </c:ser>
        <c:marker val="1"/>
        <c:axId val="92686976"/>
        <c:axId val="109163264"/>
      </c:lineChart>
      <c:lineChart>
        <c:grouping val="standard"/>
        <c:ser>
          <c:idx val="1"/>
          <c:order val="1"/>
          <c:tx>
            <c:strRef>
              <c:f>Arkusz1!$F$8:$F$18</c:f>
              <c:strCache>
                <c:ptCount val="1"/>
                <c:pt idx="0">
                  <c:v>4711 4807 4862 4970 5121 5108 4907 4711 4569 4223 3926</c:v>
                </c:pt>
              </c:strCache>
            </c:strRef>
          </c:tx>
          <c:marker>
            <c:symbol val="none"/>
          </c:marker>
          <c:val>
            <c:numRef>
              <c:f>Arkusz1!$F$8:$F$18</c:f>
              <c:numCache>
                <c:formatCode>General</c:formatCode>
                <c:ptCount val="11"/>
                <c:pt idx="0">
                  <c:v>4711</c:v>
                </c:pt>
                <c:pt idx="1">
                  <c:v>4807</c:v>
                </c:pt>
                <c:pt idx="2">
                  <c:v>4862</c:v>
                </c:pt>
                <c:pt idx="3">
                  <c:v>4970</c:v>
                </c:pt>
                <c:pt idx="4">
                  <c:v>5121</c:v>
                </c:pt>
                <c:pt idx="5">
                  <c:v>5108</c:v>
                </c:pt>
                <c:pt idx="6">
                  <c:v>4907</c:v>
                </c:pt>
                <c:pt idx="7">
                  <c:v>4711</c:v>
                </c:pt>
                <c:pt idx="8">
                  <c:v>4569</c:v>
                </c:pt>
                <c:pt idx="9">
                  <c:v>4223</c:v>
                </c:pt>
                <c:pt idx="10">
                  <c:v>3926</c:v>
                </c:pt>
              </c:numCache>
            </c:numRef>
          </c:val>
        </c:ser>
        <c:marker val="1"/>
        <c:axId val="109765760"/>
        <c:axId val="109165568"/>
      </c:lineChart>
      <c:catAx>
        <c:axId val="92686976"/>
        <c:scaling>
          <c:orientation val="minMax"/>
        </c:scaling>
        <c:axPos val="b"/>
        <c:majorTickMark val="none"/>
        <c:tickLblPos val="nextTo"/>
        <c:crossAx val="109163264"/>
        <c:crosses val="autoZero"/>
        <c:auto val="1"/>
        <c:lblAlgn val="ctr"/>
        <c:lblOffset val="100"/>
      </c:catAx>
      <c:valAx>
        <c:axId val="1091632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WACC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92686976"/>
        <c:crosses val="autoZero"/>
        <c:crossBetween val="between"/>
      </c:valAx>
      <c:valAx>
        <c:axId val="109165568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Wartość firmy w USD</a:t>
                </a:r>
              </a:p>
            </c:rich>
          </c:tx>
          <c:layout/>
        </c:title>
        <c:numFmt formatCode="General" sourceLinked="1"/>
        <c:tickLblPos val="nextTo"/>
        <c:crossAx val="109765760"/>
        <c:crosses val="max"/>
        <c:crossBetween val="between"/>
      </c:valAx>
      <c:catAx>
        <c:axId val="109765760"/>
        <c:scaling>
          <c:orientation val="minMax"/>
        </c:scaling>
        <c:axPos val="t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Wskaźnik zadłużenia %</a:t>
                </a:r>
              </a:p>
            </c:rich>
          </c:tx>
          <c:layout/>
        </c:title>
        <c:majorTickMark val="none"/>
        <c:tickLblPos val="none"/>
        <c:crossAx val="109165568"/>
        <c:crosses val="max"/>
        <c:auto val="1"/>
        <c:lblAlgn val="ctr"/>
        <c:lblOffset val="100"/>
      </c:cat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title>
      <c:tx>
        <c:rich>
          <a:bodyPr/>
          <a:lstStyle/>
          <a:p>
            <a:pPr algn="ctr">
              <a:defRPr/>
            </a:pPr>
            <a:r>
              <a:rPr lang="en-US" sz="1200"/>
              <a:t>Udział</a:t>
            </a:r>
            <a:r>
              <a:rPr lang="pl-PL" sz="1200"/>
              <a:t> TV w wartości firm - </a:t>
            </a:r>
          </a:p>
          <a:p>
            <a:pPr algn="ctr">
              <a:defRPr/>
            </a:pPr>
            <a:r>
              <a:rPr lang="pl-PL" sz="1200"/>
              <a:t>przy 8-letnim okresie prognozy</a:t>
            </a:r>
            <a:endParaRPr lang="en-US" sz="1200"/>
          </a:p>
        </c:rich>
      </c:tx>
      <c:layout>
        <c:manualLayout>
          <c:xMode val="edge"/>
          <c:yMode val="edge"/>
          <c:x val="0.33349432450894512"/>
          <c:y val="4.1666536732413433E-2"/>
        </c:manualLayout>
      </c:layout>
    </c:title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v>Przepływy gotówkowe w okresie prognozy</c:v>
          </c:tx>
          <c:cat>
            <c:strRef>
              <c:f>Arkusz1!$E$7:$E$10</c:f>
              <c:strCache>
                <c:ptCount val="4"/>
                <c:pt idx="0">
                  <c:v>Przemysł tytoniowy</c:v>
                </c:pt>
                <c:pt idx="1">
                  <c:v>Przemysł wyrobów sportowych</c:v>
                </c:pt>
                <c:pt idx="2">
                  <c:v>Przemysł kosmetyczny</c:v>
                </c:pt>
                <c:pt idx="3">
                  <c:v>Przemysł o zaawansowanych technologiach</c:v>
                </c:pt>
              </c:strCache>
            </c:strRef>
          </c:cat>
          <c:val>
            <c:numRef>
              <c:f>Arkusz1!$B$7:$B$10</c:f>
              <c:numCache>
                <c:formatCode>0%</c:formatCode>
                <c:ptCount val="4"/>
                <c:pt idx="0">
                  <c:v>0.44</c:v>
                </c:pt>
                <c:pt idx="1">
                  <c:v>0.19</c:v>
                </c:pt>
                <c:pt idx="2">
                  <c:v>0</c:v>
                </c:pt>
                <c:pt idx="3">
                  <c:v>-0.25</c:v>
                </c:pt>
              </c:numCache>
            </c:numRef>
          </c:val>
        </c:ser>
        <c:ser>
          <c:idx val="1"/>
          <c:order val="1"/>
          <c:tx>
            <c:v>Wartość rezydualna</c:v>
          </c:tx>
          <c:cat>
            <c:strRef>
              <c:f>Arkusz1!$E$7:$E$10</c:f>
              <c:strCache>
                <c:ptCount val="4"/>
                <c:pt idx="0">
                  <c:v>Przemysł tytoniowy</c:v>
                </c:pt>
                <c:pt idx="1">
                  <c:v>Przemysł wyrobów sportowych</c:v>
                </c:pt>
                <c:pt idx="2">
                  <c:v>Przemysł kosmetyczny</c:v>
                </c:pt>
                <c:pt idx="3">
                  <c:v>Przemysł o zaawansowanych technologiach</c:v>
                </c:pt>
              </c:strCache>
            </c:strRef>
          </c:cat>
          <c:val>
            <c:numRef>
              <c:f>Arkusz1!$C$7:$C$10</c:f>
              <c:numCache>
                <c:formatCode>0%</c:formatCode>
                <c:ptCount val="4"/>
                <c:pt idx="0">
                  <c:v>0.56000000000000005</c:v>
                </c:pt>
                <c:pt idx="1">
                  <c:v>0.81</c:v>
                </c:pt>
                <c:pt idx="2">
                  <c:v>1</c:v>
                </c:pt>
                <c:pt idx="3">
                  <c:v>1.25</c:v>
                </c:pt>
              </c:numCache>
            </c:numRef>
          </c:val>
        </c:ser>
        <c:shape val="box"/>
        <c:axId val="131281280"/>
        <c:axId val="131282816"/>
        <c:axId val="79679936"/>
      </c:bar3DChart>
      <c:catAx>
        <c:axId val="131281280"/>
        <c:scaling>
          <c:orientation val="minMax"/>
        </c:scaling>
        <c:axPos val="b"/>
        <c:majorTickMark val="none"/>
        <c:tickLblPos val="nextTo"/>
        <c:crossAx val="131282816"/>
        <c:crosses val="autoZero"/>
        <c:auto val="1"/>
        <c:lblAlgn val="ctr"/>
        <c:lblOffset val="100"/>
      </c:catAx>
      <c:valAx>
        <c:axId val="13128281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131281280"/>
        <c:crosses val="autoZero"/>
        <c:crossBetween val="between"/>
      </c:valAx>
      <c:serAx>
        <c:axId val="79679936"/>
        <c:scaling>
          <c:orientation val="minMax"/>
        </c:scaling>
        <c:delete val="1"/>
        <c:axPos val="b"/>
        <c:majorTickMark val="none"/>
        <c:tickLblPos val="none"/>
        <c:crossAx val="131282816"/>
        <c:crosses val="autoZero"/>
      </c:ser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r>
              <a:rPr lang="pl-PL"/>
              <a:t>Executive MBA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73AFC43D-D2CF-47CB-8412-F2814358B13D}" type="datetimeFigureOut">
              <a:rPr lang="pl-PL"/>
              <a:pPr>
                <a:defRPr/>
              </a:pPr>
              <a:t>07-01-2024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1623C3EE-4A89-4B7E-BF57-CD1ED08D903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9692417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Executive MBA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072439-0F6C-489F-97E4-918371E78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60648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  <p:sp>
        <p:nvSpPr>
          <p:cNvPr id="11268" name="Symbol zastępczy nagłówka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Executive MBA</a:t>
            </a:r>
          </a:p>
        </p:txBody>
      </p:sp>
      <p:sp>
        <p:nvSpPr>
          <p:cNvPr id="11269" name="Symbol zastępczy numeru slajdu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8AF98C-BD95-4608-8168-C4F833F9D1D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Executive MBA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072439-0F6C-489F-97E4-918371E785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12906-C86C-415C-8FDC-6989A124C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7FB66-907A-4D45-9F95-565CAD01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994A8-000E-44EC-9BE9-E7B65A95F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19800"/>
            <a:ext cx="6096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550863"/>
            <a:ext cx="82375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" y="2754313"/>
            <a:ext cx="5697538" cy="60801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746375" y="6196013"/>
            <a:ext cx="398145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46938" y="6196013"/>
            <a:ext cx="1676400" cy="458787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921E9BE-1616-431C-88C0-FEFC47173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D0660-FDE4-4C72-883E-9F4919904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7D45D-81A9-4E04-AC3E-DF9E8F080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40C00-945E-4324-974D-AD5EBD9B0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0D1BB-9956-46CA-A8E8-EFB9ACD68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EB120-0B6C-4600-804B-BECA49B85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7E1F5-F363-4A79-AD8D-60C80FC59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863C7-209A-4A2A-B416-4E4805105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0A27D-0265-4224-8457-8DD9C7D3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05665-AF10-42AA-ADAF-C379F0322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3D2BD-5A48-40D9-A580-5FC3B4632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67513" y="138113"/>
            <a:ext cx="2195512" cy="59213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77800" y="138113"/>
            <a:ext cx="6437313" cy="59213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5648D-B93F-4EFE-97C2-396559ECE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01FBB-9036-45BD-8EC4-7364BA02E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71DFC-4D4E-422E-B8F4-98AAB7398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63FD-22A1-49B3-B042-02E02AA8D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2A83A-4D34-441D-8B39-4167CA0FA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BD32-491E-4280-B99F-35EEC9952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37405-132B-4148-BCB5-41AF57A0C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B2F49-8261-4840-BFFC-5FB38595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85E918A4-6711-48AB-983E-DE834A950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734377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652588"/>
            <a:ext cx="8785225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9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248400"/>
            <a:ext cx="289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Institute of Economics Polish Academy of Sciences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2214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9267D74-1D8E-4D5F-AB8C-E81A615EC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304800" y="2754312"/>
            <a:ext cx="5697538" cy="598488"/>
          </a:xfrm>
        </p:spPr>
        <p:txBody>
          <a:bodyPr/>
          <a:lstStyle/>
          <a:p>
            <a:pPr>
              <a:defRPr/>
            </a:pPr>
            <a:r>
              <a:rPr lang="pl-PL" sz="2000" dirty="0" smtClean="0">
                <a:solidFill>
                  <a:schemeClr val="accent1">
                    <a:lumMod val="50000"/>
                  </a:schemeClr>
                </a:solidFill>
              </a:rPr>
              <a:t>Czy wartość przedsiębiorstwa to mit?</a:t>
            </a:r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573962" cy="779463"/>
          </a:xfrm>
        </p:spPr>
        <p:txBody>
          <a:bodyPr/>
          <a:lstStyle/>
          <a:p>
            <a:pPr algn="ctr">
              <a:defRPr/>
            </a:pPr>
            <a:r>
              <a:rPr lang="pl-PL" sz="2400" b="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poszukiwaniu wartości wewnętrznej przedsiębiorstwa</a:t>
            </a:r>
            <a:endParaRPr lang="pl-PL" sz="2400" b="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9B8C97-5153-4D0C-8765-0DEFAB2DA72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0"/>
          </p:nvPr>
        </p:nvSpPr>
        <p:spPr>
          <a:xfrm>
            <a:off x="1219201" y="6019800"/>
            <a:ext cx="3047999" cy="533400"/>
          </a:xfrm>
        </p:spPr>
        <p:txBody>
          <a:bodyPr/>
          <a:lstStyle/>
          <a:p>
            <a:pPr algn="l">
              <a:defRPr/>
            </a:pPr>
            <a:r>
              <a:rPr lang="pl-PL" dirty="0" smtClean="0"/>
              <a:t>INSTYTUT NAUK EKONOMICZNYCH</a:t>
            </a:r>
          </a:p>
          <a:p>
            <a:pPr algn="l">
              <a:defRPr/>
            </a:pPr>
            <a:r>
              <a:rPr lang="pl-PL" sz="1700" dirty="0" smtClean="0"/>
              <a:t>Polskiej Akademii Nauk</a:t>
            </a:r>
            <a:endParaRPr lang="en-US" sz="17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2667000" y="4343400"/>
            <a:ext cx="3657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pl-PL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+mn-cs"/>
              </a:rPr>
              <a:t>Autor Prezentacji:  Łukasz Gęsicki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029325"/>
            <a:ext cx="578729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533400" y="152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KONFERENCJA DBA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4953000" y="6029325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KOLEGIUM STUDIÓW SPOŁECZNYCH INSTYTUTÓW </a:t>
            </a:r>
            <a:r>
              <a:rPr lang="pl-PL" sz="1600" dirty="0" smtClean="0"/>
              <a:t>POLSKIEJ AKADEMII NAUK</a:t>
            </a:r>
            <a:endParaRPr lang="pl-PL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219200"/>
            <a:ext cx="8785225" cy="4840288"/>
          </a:xfrm>
        </p:spPr>
        <p:txBody>
          <a:bodyPr/>
          <a:lstStyle/>
          <a:p>
            <a:r>
              <a:rPr lang="pl-PL" sz="1800" u="sng" dirty="0" smtClean="0"/>
              <a:t>Wpływ TV na wartość przedsiębiorstwa: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Wykres 6"/>
          <p:cNvGraphicFramePr/>
          <p:nvPr/>
        </p:nvGraphicFramePr>
        <p:xfrm>
          <a:off x="1447800" y="1828800"/>
          <a:ext cx="5886451" cy="384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2362200" y="5715000"/>
            <a:ext cx="617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i="1" dirty="0" smtClean="0"/>
              <a:t>Źródło: Tom </a:t>
            </a:r>
            <a:r>
              <a:rPr lang="pl-PL" sz="1100" i="1" dirty="0" err="1" smtClean="0"/>
              <a:t>Copeland</a:t>
            </a:r>
            <a:r>
              <a:rPr lang="pl-PL" sz="1100" i="1" dirty="0" smtClean="0"/>
              <a:t>, </a:t>
            </a:r>
            <a:r>
              <a:rPr lang="pl-PL" sz="1100" i="1" dirty="0" err="1" smtClean="0"/>
              <a:t>Tim</a:t>
            </a:r>
            <a:r>
              <a:rPr lang="pl-PL" sz="1100" i="1" dirty="0" smtClean="0"/>
              <a:t> </a:t>
            </a:r>
            <a:r>
              <a:rPr lang="pl-PL" sz="1100" i="1" dirty="0" err="1" smtClean="0"/>
              <a:t>Koller</a:t>
            </a:r>
            <a:r>
              <a:rPr lang="pl-PL" sz="1100" i="1" dirty="0" smtClean="0"/>
              <a:t>, Jack </a:t>
            </a:r>
            <a:r>
              <a:rPr lang="pl-PL" sz="1100" i="1" dirty="0" err="1" smtClean="0"/>
              <a:t>Murrin</a:t>
            </a:r>
            <a:r>
              <a:rPr lang="pl-PL" sz="1100" i="1" dirty="0" smtClean="0"/>
              <a:t>, Wycena: Mierzenie i kształtowanie wartości firm</a:t>
            </a:r>
            <a:endParaRPr lang="pl-PL" sz="1100" i="1" dirty="0"/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1800" b="1" u="sng" dirty="0" smtClean="0"/>
              <a:t>Model CAPM – założenia:</a:t>
            </a:r>
          </a:p>
          <a:p>
            <a:pPr>
              <a:buNone/>
            </a:pPr>
            <a:endParaRPr lang="pl-PL" sz="1800" b="1" u="sng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wszyscy uczestnicy rynku dysponują tymi samymi informacjami – dostęp do informacji,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użyteczność inwestora jest całkowicie zdeterminowana oczekiwaną stopą zwrotu i ryzykiem posiadanego portfela – racjonalność inwestora,</a:t>
            </a:r>
          </a:p>
          <a:p>
            <a:pPr>
              <a:buFont typeface="Wingdings" pitchFamily="2" charset="2"/>
              <a:buChar char="Ø"/>
            </a:pPr>
            <a:endParaRPr lang="pl-PL" sz="1600" dirty="0" smtClean="0"/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decyzje zakupu portfela podejmowane przez inwestorów dotyczą jednego okresu,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istnieje papier wartościowy wolny od ryzyka,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istnieje możliwość zaciągania nieograniczona kredytu przy stopie wolnej od ryzyka,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koszty transakcji są zerowe,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 brak opodatkowania z tytułu posiadanych papierów wartościowych,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papiery wartościowe mogą być dzielone w dowolny sposób.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endParaRPr lang="pl-PL" sz="16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8775" y="1524000"/>
            <a:ext cx="8480425" cy="4916488"/>
          </a:xfrm>
        </p:spPr>
        <p:txBody>
          <a:bodyPr/>
          <a:lstStyle/>
          <a:p>
            <a:pPr>
              <a:buNone/>
            </a:pPr>
            <a:r>
              <a:rPr lang="pl-PL" sz="1800" b="1" u="sng" dirty="0" smtClean="0"/>
              <a:t>Hipoteza rynku efektywnego wg Eugene E. Famy:</a:t>
            </a:r>
          </a:p>
          <a:p>
            <a:pPr>
              <a:buNone/>
            </a:pPr>
            <a:endParaRPr lang="pl-PL" sz="1800" b="1" u="sng" dirty="0" smtClean="0"/>
          </a:p>
          <a:p>
            <a:pPr algn="just">
              <a:buFont typeface="Wingdings" pitchFamily="2" charset="2"/>
              <a:buChar char="q"/>
            </a:pPr>
            <a:r>
              <a:rPr lang="pl-PL" sz="1600" b="1" dirty="0" smtClean="0"/>
              <a:t>Słaba hipoteza rynku efektywnego</a:t>
            </a:r>
            <a:r>
              <a:rPr lang="pl-PL" sz="1600" dirty="0" smtClean="0"/>
              <a:t> - zakłada, że obecne ceny papierów wartościowych odzwierciedlają wszystkie historyczne informacje oraz dane cenowe. </a:t>
            </a:r>
          </a:p>
          <a:p>
            <a:pPr algn="just">
              <a:buFont typeface="Wingdings" pitchFamily="2" charset="2"/>
              <a:buChar char="q"/>
            </a:pPr>
            <a:endParaRPr lang="pl-PL" sz="1600" dirty="0" smtClean="0"/>
          </a:p>
          <a:p>
            <a:pPr algn="just">
              <a:buFont typeface="Wingdings" pitchFamily="2" charset="2"/>
              <a:buChar char="q"/>
            </a:pPr>
            <a:r>
              <a:rPr lang="pl-PL" sz="1600" b="1" dirty="0" err="1" smtClean="0"/>
              <a:t>Semi-mocna</a:t>
            </a:r>
            <a:r>
              <a:rPr lang="pl-PL" sz="1600" b="1" dirty="0" smtClean="0"/>
              <a:t> hipoteza rynku efektywnego- </a:t>
            </a:r>
            <a:r>
              <a:rPr lang="pl-PL" sz="1600" dirty="0" smtClean="0"/>
              <a:t> zakłada, że obecne ceny papierów wartościowych odzwierciedlają wszystkie publicznie dostępne informacje, włączając w to dane historyczne, raporty finansowe, prognozy ekonomiczne, itp. </a:t>
            </a:r>
          </a:p>
          <a:p>
            <a:pPr algn="just">
              <a:buFont typeface="Wingdings" pitchFamily="2" charset="2"/>
              <a:buChar char="q"/>
            </a:pPr>
            <a:endParaRPr lang="pl-PL" sz="1600" dirty="0" smtClean="0"/>
          </a:p>
          <a:p>
            <a:pPr algn="just">
              <a:buFont typeface="Wingdings" pitchFamily="2" charset="2"/>
              <a:buChar char="q"/>
            </a:pPr>
            <a:r>
              <a:rPr lang="pl-PL" sz="1600" b="1" dirty="0" smtClean="0"/>
              <a:t>Mocna hipoteza rynku efektywnego</a:t>
            </a:r>
            <a:r>
              <a:rPr lang="pl-PL" sz="1600" dirty="0" smtClean="0"/>
              <a:t> zakłada, że obecne ceny papierów wartościowych odzwierciedlają wszystkie dostępne informacje, zarówno publiczne, jak i niepubliczne. </a:t>
            </a:r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4916488"/>
          </a:xfrm>
        </p:spPr>
        <p:txBody>
          <a:bodyPr/>
          <a:lstStyle/>
          <a:p>
            <a:pPr>
              <a:buNone/>
            </a:pPr>
            <a:r>
              <a:rPr lang="pl-PL" sz="2000" b="1" u="sng" dirty="0" smtClean="0"/>
              <a:t>Cechy rynku efektywnego:</a:t>
            </a:r>
          </a:p>
          <a:p>
            <a:pPr>
              <a:buNone/>
            </a:pPr>
            <a:endParaRPr lang="pl-PL" sz="2000" b="1" u="sng" dirty="0" smtClean="0"/>
          </a:p>
          <a:p>
            <a:pPr marL="457200" indent="-457200">
              <a:buAutoNum type="arabicPeriod"/>
            </a:pPr>
            <a:r>
              <a:rPr lang="pl-PL" sz="1800" dirty="0" smtClean="0"/>
              <a:t>Ceny papierów wartościowych reagują na nowe informacje bezzwłocznie i w sposób zgodny z charakterem informacji. </a:t>
            </a:r>
          </a:p>
          <a:p>
            <a:pPr marL="457200" indent="-457200">
              <a:buAutoNum type="arabicPeriod"/>
            </a:pPr>
            <a:r>
              <a:rPr lang="pl-PL" sz="1800" dirty="0" smtClean="0"/>
              <a:t> Zmiany cen papierów wartościowych mają charakter losowy.</a:t>
            </a:r>
          </a:p>
          <a:p>
            <a:pPr marL="457200" indent="-457200">
              <a:buAutoNum type="arabicPeriod"/>
            </a:pPr>
            <a:r>
              <a:rPr lang="pl-PL" sz="1800" dirty="0" smtClean="0"/>
              <a:t> Eksperymenty symulacyjne wykorzystujące ustalone reguły transakcyjne nie powinny przynosić ponadprzeciętnych stóp zwrotu..</a:t>
            </a:r>
          </a:p>
          <a:p>
            <a:pPr marL="457200" indent="-457200">
              <a:buAutoNum type="arabicPeriod"/>
            </a:pPr>
            <a:r>
              <a:rPr lang="pl-PL" sz="1800" dirty="0" smtClean="0"/>
              <a:t>Inwestorzy profesjonalni, działając samodzielnie lub w grupie, nie są w stanie uzyskać stóp.</a:t>
            </a:r>
          </a:p>
          <a:p>
            <a:pPr marL="457200" indent="-457200">
              <a:buAutoNum type="arabicPeriod"/>
            </a:pPr>
            <a:endParaRPr lang="pl-PL" sz="1800" dirty="0" smtClean="0"/>
          </a:p>
          <a:p>
            <a:pPr marL="457200" indent="-457200">
              <a:buNone/>
            </a:pPr>
            <a:r>
              <a:rPr lang="pl-PL" sz="1800" dirty="0" smtClean="0"/>
              <a:t>Warunki:</a:t>
            </a:r>
          </a:p>
          <a:p>
            <a:pPr marL="457200" indent="-457200">
              <a:buNone/>
            </a:pPr>
            <a:r>
              <a:rPr lang="pl-PL" sz="1800" dirty="0" smtClean="0"/>
              <a:t>1,3 – słaba efektywność,</a:t>
            </a:r>
          </a:p>
          <a:p>
            <a:pPr marL="457200" indent="-457200">
              <a:buNone/>
            </a:pPr>
            <a:r>
              <a:rPr lang="pl-PL" sz="1800" dirty="0" smtClean="0"/>
              <a:t>1,2,3 –  </a:t>
            </a:r>
            <a:r>
              <a:rPr lang="pl-PL" sz="1800" dirty="0" err="1" smtClean="0"/>
              <a:t>semi</a:t>
            </a:r>
            <a:r>
              <a:rPr lang="pl-PL" sz="1800" dirty="0" smtClean="0"/>
              <a:t> - mocna efektywność ,</a:t>
            </a:r>
          </a:p>
          <a:p>
            <a:pPr marL="457200" indent="-457200">
              <a:buNone/>
            </a:pPr>
            <a:r>
              <a:rPr lang="pl-PL" sz="1800" dirty="0" smtClean="0"/>
              <a:t>1,2,3,4 – mocna efektywność</a:t>
            </a:r>
          </a:p>
          <a:p>
            <a:pPr marL="457200" indent="-457200">
              <a:buNone/>
            </a:pPr>
            <a:endParaRPr lang="pl-PL" sz="1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600" dirty="0" smtClean="0"/>
          </a:p>
          <a:p>
            <a:pPr algn="just">
              <a:buNone/>
            </a:pPr>
            <a:r>
              <a:rPr lang="pl-PL" sz="1600" dirty="0" smtClean="0"/>
              <a:t>      „Efektywność rynku jest sprawą wątpliwą. Na rynku wykazującym co najmniej średnią efektywność informacja fundamentalna czy makroekonomiczna nie powinna posiadać żadnej wartości. W rzeczywistości informacje takie bywają bardzo kosztowne. W warunkach konkurencji rynkowej nikt przez długi czas nie płaciłby za dobra, które nie posiadają żadnej wartości. Z kolei jak wiadomo, bieżącymi informacjami na temat rynku zainteresowane są niemal wszystkie firmy zatrudniające analityków finansowych i są w stanie płacić za nie wysoką cenę. Wynika stąd, że informacje w praktyce  są jednak użyteczne. Skoro tak, to rynki  nie muszą być w pełni efektywne”</a:t>
            </a:r>
          </a:p>
          <a:p>
            <a:pPr algn="just"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							Grosman &amp; </a:t>
            </a:r>
            <a:r>
              <a:rPr lang="pl-PL" sz="1600" dirty="0" err="1" smtClean="0"/>
              <a:t>Stiglitz</a:t>
            </a:r>
            <a:r>
              <a:rPr lang="pl-PL" sz="1600" dirty="0" smtClean="0"/>
              <a:t>	</a:t>
            </a:r>
          </a:p>
          <a:p>
            <a:pPr>
              <a:buNone/>
            </a:pPr>
            <a:endParaRPr lang="pl-PL" sz="1600" dirty="0" smtClean="0"/>
          </a:p>
          <a:p>
            <a:pPr algn="just">
              <a:buNone/>
            </a:pPr>
            <a:r>
              <a:rPr lang="pl-PL" sz="1600" dirty="0" smtClean="0"/>
              <a:t>„Rynek może pozostać nieracjonalny dłużej, niż ty możesz pozostać wypłacalny” </a:t>
            </a:r>
          </a:p>
          <a:p>
            <a:pPr algn="just">
              <a:buNone/>
            </a:pPr>
            <a:r>
              <a:rPr lang="pl-PL" sz="1600" dirty="0" smtClean="0"/>
              <a:t>								Keynes</a:t>
            </a:r>
          </a:p>
          <a:p>
            <a:pPr algn="just">
              <a:buNone/>
            </a:pPr>
            <a:endParaRPr lang="pl-PL" sz="1600" dirty="0" smtClean="0"/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1800" b="1" i="1" u="sng" dirty="0" smtClean="0"/>
              <a:t>Badania empiryczne nad poprawnością modelu</a:t>
            </a:r>
            <a:r>
              <a:rPr lang="pl-PL" sz="1800" dirty="0" smtClean="0"/>
              <a:t>: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S. Basu – wskaźnik cena/zysk,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R. </a:t>
            </a:r>
            <a:r>
              <a:rPr lang="pl-PL" sz="1800" dirty="0" err="1" smtClean="0"/>
              <a:t>Banz</a:t>
            </a:r>
            <a:r>
              <a:rPr lang="pl-PL" sz="1800" dirty="0" smtClean="0"/>
              <a:t> – efekt wielkości firmy (ujemna zależność kapitalizacji a osiąganą stopą zwrotu)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Model E. Famy i </a:t>
            </a:r>
            <a:r>
              <a:rPr lang="pl-PL" sz="1800" dirty="0" err="1" smtClean="0"/>
              <a:t>Frencha</a:t>
            </a:r>
            <a:r>
              <a:rPr lang="pl-PL" sz="1800" dirty="0" smtClean="0"/>
              <a:t> – kapitalizacja (</a:t>
            </a:r>
            <a:r>
              <a:rPr lang="pl-PL" sz="1800" dirty="0" err="1" smtClean="0"/>
              <a:t>small</a:t>
            </a:r>
            <a:r>
              <a:rPr lang="pl-PL" sz="1800" dirty="0" smtClean="0"/>
              <a:t> minus big SMB) +wskaźnik: wartość księgowa/wartość rynkowa (high minus </a:t>
            </a:r>
            <a:r>
              <a:rPr lang="pl-PL" sz="1800" dirty="0" err="1" smtClean="0"/>
              <a:t>low</a:t>
            </a:r>
            <a:r>
              <a:rPr lang="pl-PL" sz="1800" dirty="0" smtClean="0"/>
              <a:t> HML)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1800" b="1" u="sng" dirty="0" smtClean="0"/>
              <a:t>Efektywność rynku </a:t>
            </a:r>
            <a:r>
              <a:rPr lang="pl-PL" sz="1800" b="1" u="sng" dirty="0" err="1" smtClean="0"/>
              <a:t>vs</a:t>
            </a:r>
            <a:r>
              <a:rPr lang="pl-PL" sz="1800" b="1" u="sng" dirty="0" smtClean="0"/>
              <a:t>. anomalie</a:t>
            </a:r>
            <a:r>
              <a:rPr lang="pl-PL" sz="1800" dirty="0" smtClean="0"/>
              <a:t>: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endParaRPr lang="pl-PL" sz="16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143000" y="2438400"/>
          <a:ext cx="73152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/>
                <a:gridCol w="36576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Dodatnie krótkoterminowe autokorelacje między stopami zwrotu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Efekt wielkości firmy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Ujemne średnioterminowe autokorelacje między stopami zwrotu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/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Paradoks zamkniętych funduszy powierniczych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Regresja</a:t>
                      </a:r>
                      <a:r>
                        <a:rPr lang="pl-PL" sz="1600" baseline="0" dirty="0" smtClean="0"/>
                        <a:t> cen akcji do średniej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Efekt konsekwentnego wyboru akcji spadkowych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Efekt kalendarza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Zagadka dywidend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4916488"/>
          </a:xfrm>
        </p:spPr>
        <p:txBody>
          <a:bodyPr/>
          <a:lstStyle/>
          <a:p>
            <a:pPr>
              <a:buNone/>
            </a:pPr>
            <a:r>
              <a:rPr lang="pl-PL" sz="1800" b="1" i="1" u="sng" dirty="0" smtClean="0"/>
              <a:t>Racjonalność inwestora </a:t>
            </a:r>
            <a:r>
              <a:rPr lang="pl-PL" sz="1800" b="1" i="1" u="sng" dirty="0" err="1" smtClean="0"/>
              <a:t>vs</a:t>
            </a:r>
            <a:r>
              <a:rPr lang="pl-PL" sz="1800" b="1" i="1" u="sng" dirty="0" smtClean="0"/>
              <a:t> heurystyki:</a:t>
            </a:r>
          </a:p>
          <a:p>
            <a:endParaRPr lang="pl-PL" sz="1800" dirty="0" smtClean="0"/>
          </a:p>
          <a:p>
            <a:endParaRPr lang="pl-PL" sz="1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09600" y="1828800"/>
          <a:ext cx="73914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5700"/>
                <a:gridCol w="36957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Pułapka reprezentatywności 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Efekt zakotwiczenia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Pułapka gracza 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Pułapka dostępności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Zjawisko nadmiernej pewności siebie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Efekt unikania strat i efekt utopionych  kosztów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Złudzenie kontroli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Księgowanie mentalne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Efekty myślenia wstecznego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Efekt posiadania 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Efekt status quo 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 smtClean="0"/>
                        <a:t>Pulapki</a:t>
                      </a:r>
                      <a:r>
                        <a:rPr lang="pl-PL" sz="1600" dirty="0" smtClean="0"/>
                        <a:t> związane z wynikami ostatniej inwestycji: </a:t>
                      </a:r>
                      <a:r>
                        <a:rPr lang="pl-PL" sz="1600" dirty="0" err="1" smtClean="0"/>
                        <a:t>Hose-money-effect</a:t>
                      </a:r>
                      <a:r>
                        <a:rPr lang="pl-PL" sz="1600" dirty="0" smtClean="0"/>
                        <a:t> , Snake-bit , </a:t>
                      </a:r>
                      <a:r>
                        <a:rPr lang="pl-PL" sz="1600" dirty="0" err="1" smtClean="0"/>
                        <a:t>Break-even-effect</a:t>
                      </a:r>
                      <a:r>
                        <a:rPr lang="pl-PL" sz="1600" dirty="0" smtClean="0"/>
                        <a:t> 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000" dirty="0" smtClean="0"/>
              <a:t>Fuller &amp; </a:t>
            </a:r>
            <a:r>
              <a:rPr lang="pl-PL" sz="2000" dirty="0" err="1" smtClean="0"/>
              <a:t>Thaler</a:t>
            </a:r>
            <a:r>
              <a:rPr lang="pl-PL" sz="2000" dirty="0" smtClean="0"/>
              <a:t> – </a:t>
            </a:r>
            <a:r>
              <a:rPr lang="pl-PL" sz="2000" dirty="0" err="1" smtClean="0"/>
              <a:t>Asset</a:t>
            </a:r>
            <a:r>
              <a:rPr lang="pl-PL" sz="2000" dirty="0" smtClean="0"/>
              <a:t> Management – </a:t>
            </a:r>
            <a:r>
              <a:rPr lang="pl-PL" sz="2000" dirty="0" err="1" smtClean="0"/>
              <a:t>Behavioral</a:t>
            </a:r>
            <a:r>
              <a:rPr lang="pl-PL" sz="2000" dirty="0" smtClean="0"/>
              <a:t> </a:t>
            </a:r>
            <a:r>
              <a:rPr lang="pl-PL" sz="2000" dirty="0" err="1" smtClean="0"/>
              <a:t>Investing</a:t>
            </a:r>
            <a:endParaRPr lang="pl-PL" sz="2000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000" dirty="0" err="1" smtClean="0"/>
              <a:t>www.fullerthaler.com</a:t>
            </a: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4916488"/>
          </a:xfrm>
        </p:spPr>
        <p:txBody>
          <a:bodyPr/>
          <a:lstStyle/>
          <a:p>
            <a:pPr>
              <a:buNone/>
            </a:pPr>
            <a:r>
              <a:rPr lang="pl-PL" sz="1800" b="1" i="1" u="sng" dirty="0" smtClean="0"/>
              <a:t>Problem premii za ryzyko</a:t>
            </a:r>
            <a:r>
              <a:rPr lang="pl-PL" sz="1800" dirty="0" smtClean="0"/>
              <a:t>:</a:t>
            </a:r>
          </a:p>
          <a:p>
            <a:pPr>
              <a:buNone/>
            </a:pPr>
            <a:endParaRPr lang="pl-PL" sz="1800" dirty="0" smtClean="0"/>
          </a:p>
          <a:p>
            <a:pPr marL="400050" indent="-400050" algn="just">
              <a:buFont typeface="+mj-lt"/>
              <a:buAutoNum type="romanUcPeriod"/>
            </a:pPr>
            <a:r>
              <a:rPr lang="pl-PL" sz="1600" dirty="0" smtClean="0"/>
              <a:t>HEP - Historyczna Premia za Ryzyko (</a:t>
            </a:r>
            <a:r>
              <a:rPr lang="pl-PL" sz="1600" i="1" dirty="0" err="1" smtClean="0"/>
              <a:t>Historical</a:t>
            </a:r>
            <a:r>
              <a:rPr lang="pl-PL" sz="1600" i="1" dirty="0" smtClean="0"/>
              <a:t> Equity Premium</a:t>
            </a:r>
            <a:r>
              <a:rPr lang="pl-PL" sz="1600" dirty="0" smtClean="0"/>
              <a:t>) – metoda polegająca na ekstrapolacji danych historycznych. HEP  powstaje z wyznaczenia różnicy między historycznymi zwrotami z rynku akcji a zwrotami z inwestycji w papiery wartościowe</a:t>
            </a:r>
          </a:p>
          <a:p>
            <a:pPr marL="400050" indent="-400050" algn="just">
              <a:buFont typeface="+mj-lt"/>
              <a:buAutoNum type="romanUcPeriod"/>
            </a:pPr>
            <a:endParaRPr lang="pl-PL" sz="1600" dirty="0" smtClean="0"/>
          </a:p>
          <a:p>
            <a:pPr marL="400050" indent="-400050" algn="just">
              <a:buFont typeface="+mj-lt"/>
              <a:buAutoNum type="romanUcPeriod"/>
            </a:pPr>
            <a:r>
              <a:rPr lang="pl-PL" sz="1600" dirty="0" smtClean="0"/>
              <a:t> ERP – Oczekiwana Premia za Ryzyko (</a:t>
            </a:r>
            <a:r>
              <a:rPr lang="pl-PL" sz="1600" i="1" dirty="0" err="1" smtClean="0"/>
              <a:t>Expected</a:t>
            </a:r>
            <a:r>
              <a:rPr lang="pl-PL" sz="1600" i="1" dirty="0" smtClean="0"/>
              <a:t> Equity Premium</a:t>
            </a:r>
            <a:r>
              <a:rPr lang="pl-PL" sz="1600" dirty="0" smtClean="0"/>
              <a:t>) powstająca  z wyznaczenia różnicy między oczekiwanymi zwrotami z rynku akcji a zwrotami z inwestycji w papiery skarbowe</a:t>
            </a:r>
          </a:p>
          <a:p>
            <a:pPr marL="400050" indent="-400050" algn="just">
              <a:buFont typeface="+mj-lt"/>
              <a:buAutoNum type="romanUcPeriod"/>
            </a:pPr>
            <a:endParaRPr lang="pl-PL" sz="1600" dirty="0" smtClean="0"/>
          </a:p>
          <a:p>
            <a:pPr marL="400050" indent="-400050" algn="just">
              <a:buFont typeface="+mj-lt"/>
              <a:buAutoNum type="romanUcPeriod"/>
            </a:pPr>
            <a:r>
              <a:rPr lang="pl-PL" sz="1600" dirty="0" smtClean="0"/>
              <a:t>REP – Wymagana Premia za Ryzyko </a:t>
            </a:r>
            <a:r>
              <a:rPr lang="pl-PL" sz="1600" i="1" dirty="0" smtClean="0"/>
              <a:t>(</a:t>
            </a:r>
            <a:r>
              <a:rPr lang="pl-PL" sz="1600" i="1" dirty="0" err="1" smtClean="0"/>
              <a:t>Required</a:t>
            </a:r>
            <a:r>
              <a:rPr lang="pl-PL" sz="1600" dirty="0" smtClean="0"/>
              <a:t> </a:t>
            </a:r>
            <a:r>
              <a:rPr lang="pl-PL" sz="1600" i="1" dirty="0" smtClean="0"/>
              <a:t>Equity Premium</a:t>
            </a:r>
            <a:r>
              <a:rPr lang="pl-PL" sz="1600" dirty="0" smtClean="0"/>
              <a:t>) stanowiąca krańcowy zwrot wyliczany z różnicy między wymaganym przez uczestnika rynku zwrotem z inwestycji na rynku akcji, a zwrotem z inwestycji w papiery skarbowe</a:t>
            </a:r>
          </a:p>
          <a:p>
            <a:pPr marL="400050" indent="-400050" algn="just">
              <a:buFont typeface="+mj-lt"/>
              <a:buAutoNum type="romanUcPeriod"/>
            </a:pPr>
            <a:endParaRPr lang="pl-PL" sz="1600" dirty="0" smtClean="0"/>
          </a:p>
          <a:p>
            <a:pPr marL="400050" lvl="0" indent="-400050" algn="just">
              <a:buFont typeface="+mj-lt"/>
              <a:buAutoNum type="romanUcPeriod"/>
            </a:pPr>
            <a:r>
              <a:rPr lang="pl-PL" sz="1600" dirty="0" smtClean="0"/>
              <a:t>IEP – Sugerowana Premia za Ryzyko (</a:t>
            </a:r>
            <a:r>
              <a:rPr lang="pl-PL" sz="1600" i="1" dirty="0" err="1" smtClean="0"/>
              <a:t>Implied</a:t>
            </a:r>
            <a:r>
              <a:rPr lang="pl-PL" sz="1600" dirty="0" smtClean="0"/>
              <a:t> </a:t>
            </a:r>
            <a:r>
              <a:rPr lang="pl-PL" sz="1600" i="1" dirty="0" smtClean="0"/>
              <a:t>Equity Premium</a:t>
            </a:r>
            <a:r>
              <a:rPr lang="pl-PL" sz="1600" dirty="0" smtClean="0"/>
              <a:t>). Metoda, której twórcami są , Robert </a:t>
            </a:r>
            <a:r>
              <a:rPr lang="pl-PL" sz="1600" dirty="0" err="1" smtClean="0"/>
              <a:t>Arnott</a:t>
            </a:r>
            <a:r>
              <a:rPr lang="pl-PL" sz="1600" dirty="0" smtClean="0"/>
              <a:t> i Peter Bernstein, używana jest  w wycenie akcji lub indeksu giełdowego poprzez połączenie obecnej wartości rynkowej z przewidywanymi przepływami do kapitału własnego</a:t>
            </a:r>
            <a:endParaRPr lang="pl-PL" sz="16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1800" i="1" dirty="0" smtClean="0"/>
              <a:t>…”Wycena przedsiębiorstw ma niewiele wspólnego z podejściem naukowym. W prawie każdej próbie oszacowania wartości firmy istnieje wiele dyskusyjnych punktów i rozsądnie myślące osoby mają wszelkie podstawy do tego, aby nie zgadzać się z przyjętymi założeniami. Co więcej, każda z podstawowych metod wyceny wykorzystywanych przez wyspecjalizowane firmy i banki inwestycyjne jest względna i nienaukowa… Z czterech popularnych sposobów wyceny akcji tylko dwa mają cechy teorii naukowych - metoda wartości wewnętrznej i wartości względnej…”</a:t>
            </a:r>
          </a:p>
          <a:p>
            <a:pPr algn="r">
              <a:buNone/>
            </a:pPr>
            <a:r>
              <a:rPr lang="pl-PL" sz="1800" i="1" dirty="0" smtClean="0"/>
              <a:t>Jeffrey C. Hooke</a:t>
            </a:r>
          </a:p>
          <a:p>
            <a:pPr>
              <a:buNone/>
            </a:pPr>
            <a:r>
              <a:rPr lang="pl-PL" i="1" dirty="0" smtClean="0"/>
              <a:t/>
            </a:r>
            <a:br>
              <a:rPr lang="pl-PL" i="1" dirty="0" smtClean="0"/>
            </a:b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4916488"/>
          </a:xfrm>
        </p:spPr>
        <p:txBody>
          <a:bodyPr/>
          <a:lstStyle/>
          <a:p>
            <a:pPr>
              <a:buNone/>
            </a:pPr>
            <a:r>
              <a:rPr lang="pl-PL" sz="1800" b="1" u="sng" dirty="0" smtClean="0"/>
              <a:t>Problem premii za ryzyko:</a:t>
            </a:r>
          </a:p>
          <a:p>
            <a:pPr>
              <a:buNone/>
            </a:pPr>
            <a:endParaRPr lang="pl-PL" sz="1800" b="1" u="sng" dirty="0" smtClean="0"/>
          </a:p>
          <a:p>
            <a:pPr>
              <a:buFont typeface="Wingdings" pitchFamily="2" charset="2"/>
              <a:buChar char="q"/>
            </a:pPr>
            <a:r>
              <a:rPr lang="pl-PL" sz="1800" i="1" dirty="0" err="1" smtClean="0"/>
              <a:t>Brealy</a:t>
            </a:r>
            <a:r>
              <a:rPr lang="pl-PL" sz="1800" i="1" dirty="0" smtClean="0"/>
              <a:t> – </a:t>
            </a:r>
            <a:r>
              <a:rPr lang="pl-PL" sz="1800" i="1" dirty="0" err="1" smtClean="0"/>
              <a:t>Myers</a:t>
            </a:r>
            <a:r>
              <a:rPr lang="pl-PL" sz="1800" i="1" dirty="0" smtClean="0"/>
              <a:t>; </a:t>
            </a:r>
            <a:r>
              <a:rPr lang="pl-PL" sz="1800" i="1" dirty="0" err="1" smtClean="0"/>
              <a:t>Principles</a:t>
            </a:r>
            <a:r>
              <a:rPr lang="pl-PL" sz="1800" i="1" dirty="0" smtClean="0"/>
              <a:t> of Finance</a:t>
            </a:r>
          </a:p>
          <a:p>
            <a:pPr>
              <a:buNone/>
            </a:pPr>
            <a:endParaRPr lang="pl-PL" sz="1800" i="1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33400" y="2971801"/>
          <a:ext cx="7848600" cy="22288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63805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Wyd. 2,3,4,5 do 1996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Wyd. 6,7,8, do 2005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662882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Times New Roman"/>
                        </a:rPr>
                        <a:t>Poziom</a:t>
                      </a:r>
                      <a:r>
                        <a:rPr lang="pl-PL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sugerowany</a:t>
                      </a:r>
                      <a:endParaRPr lang="pl-PL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>
                          <a:latin typeface="+mn-lt"/>
                          <a:ea typeface="Calibri"/>
                          <a:cs typeface="Times New Roman"/>
                        </a:rPr>
                        <a:t>Poziom</a:t>
                      </a:r>
                      <a:r>
                        <a:rPr lang="pl-PL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sugerowany</a:t>
                      </a:r>
                      <a:endParaRPr lang="pl-PL" sz="1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  <a:tr h="451659"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arytm</a:t>
                      </a:r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r>
                        <a:rPr lang="pl-PL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REP=EEP=HEP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latin typeface="+mn-lt"/>
                          <a:ea typeface="Calibri"/>
                          <a:cs typeface="Times New Roman"/>
                        </a:rPr>
                        <a:t>8,2%-8,5%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arbitralnie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5,0%-8,5%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4916488"/>
          </a:xfrm>
        </p:spPr>
        <p:txBody>
          <a:bodyPr/>
          <a:lstStyle/>
          <a:p>
            <a:pPr>
              <a:buNone/>
            </a:pPr>
            <a:r>
              <a:rPr lang="pl-PL" sz="1800" b="1" u="sng" dirty="0" smtClean="0"/>
              <a:t>Problem premii za ryzyko:</a:t>
            </a:r>
          </a:p>
          <a:p>
            <a:pPr>
              <a:buNone/>
            </a:pPr>
            <a:endParaRPr lang="pl-PL" sz="1800" b="1" u="sng" dirty="0" smtClean="0"/>
          </a:p>
          <a:p>
            <a:pPr>
              <a:buFont typeface="Wingdings" pitchFamily="2" charset="2"/>
              <a:buChar char="q"/>
            </a:pPr>
            <a:r>
              <a:rPr lang="pl-PL" sz="1800" i="1" dirty="0" err="1" smtClean="0"/>
              <a:t>Damodaran</a:t>
            </a:r>
            <a:r>
              <a:rPr lang="pl-PL" sz="1800" i="1" dirty="0" smtClean="0"/>
              <a:t>; </a:t>
            </a:r>
            <a:r>
              <a:rPr lang="pl-PL" sz="1800" i="1" dirty="0" err="1" smtClean="0"/>
              <a:t>Corporate</a:t>
            </a:r>
            <a:r>
              <a:rPr lang="pl-PL" sz="1800" i="1" dirty="0" smtClean="0"/>
              <a:t> Finance</a:t>
            </a:r>
          </a:p>
          <a:p>
            <a:pPr>
              <a:buAutoNum type="alphaUcPeriod"/>
            </a:pPr>
            <a:endParaRPr lang="pl-PL" sz="1800" i="1" dirty="0" smtClean="0"/>
          </a:p>
          <a:p>
            <a:pPr>
              <a:buNone/>
            </a:pPr>
            <a:endParaRPr lang="pl-PL" sz="1800" i="1" dirty="0" smtClean="0"/>
          </a:p>
          <a:p>
            <a:pPr>
              <a:buNone/>
            </a:pPr>
            <a:endParaRPr lang="pl-PL" sz="16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09600" y="2971800"/>
          <a:ext cx="7543800" cy="226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95400"/>
                <a:gridCol w="1219200"/>
                <a:gridCol w="1295400"/>
                <a:gridCol w="1143000"/>
                <a:gridCol w="1371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Wyd. do 2002</a:t>
                      </a:r>
                      <a:endParaRPr lang="pl-PL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Wyd.  2002 - 2008</a:t>
                      </a:r>
                      <a:endParaRPr lang="pl-PL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Wyd. po 2008</a:t>
                      </a:r>
                      <a:endParaRPr lang="pl-PL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Poziom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sugerowany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Poziom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sugerowany</a:t>
                      </a:r>
                      <a:endParaRPr lang="pl-PL" sz="1600" dirty="0" smtClean="0"/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Metoda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Poziom</a:t>
                      </a:r>
                    </a:p>
                    <a:p>
                      <a:pPr algn="ctr"/>
                      <a:r>
                        <a:rPr lang="pl-P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sugerowany</a:t>
                      </a:r>
                      <a:endParaRPr lang="pl-PL" sz="1600" dirty="0" smtClean="0"/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geom. HEP</a:t>
                      </a:r>
                      <a:endParaRPr lang="pl-PL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=REP=EEP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-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</a:t>
                      </a:r>
                      <a:endParaRPr lang="pl-PL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=EEP=IEP</a:t>
                      </a:r>
                      <a:endParaRPr lang="pl-PL" sz="1600" dirty="0" smtClean="0"/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-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arbitralnie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5,0%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4916488"/>
          </a:xfrm>
        </p:spPr>
        <p:txBody>
          <a:bodyPr/>
          <a:lstStyle/>
          <a:p>
            <a:pPr>
              <a:buNone/>
            </a:pPr>
            <a:r>
              <a:rPr lang="pl-PL" sz="1800" b="1" u="sng" dirty="0" smtClean="0"/>
              <a:t>Problem premii za ryzyko:</a:t>
            </a:r>
          </a:p>
          <a:p>
            <a:pPr>
              <a:buNone/>
            </a:pPr>
            <a:endParaRPr lang="pl-PL" sz="1800" b="1" u="sng" dirty="0" smtClean="0"/>
          </a:p>
          <a:p>
            <a:pPr>
              <a:buNone/>
            </a:pPr>
            <a:endParaRPr lang="pl-PL" sz="1800" b="1" u="sng" dirty="0" smtClean="0"/>
          </a:p>
          <a:p>
            <a:r>
              <a:rPr lang="en-US" sz="1800" b="1" i="1" dirty="0" smtClean="0"/>
              <a:t>I have abandoned my practice of using historical risk premiums</a:t>
            </a:r>
            <a:r>
              <a:rPr lang="en-US" sz="1800" i="1" dirty="0" smtClean="0"/>
              <a:t> and use a higher value (5%). Even that may be too low number. I would suggest that you up that number toward the current implied equity risk premium, if you want a cost of equity capital today</a:t>
            </a:r>
            <a:r>
              <a:rPr lang="en-US" sz="1800" dirty="0" smtClean="0"/>
              <a:t>”.</a:t>
            </a: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				</a:t>
            </a:r>
            <a:r>
              <a:rPr lang="en-US" sz="1800" dirty="0" err="1" smtClean="0"/>
              <a:t>Damodaran</a:t>
            </a:r>
            <a:r>
              <a:rPr lang="en-US" sz="1800" dirty="0" smtClean="0"/>
              <a:t> Online (On-Line Update, January 2009)</a:t>
            </a:r>
            <a:endParaRPr lang="pl-PL" sz="1800" dirty="0" smtClean="0"/>
          </a:p>
          <a:p>
            <a:pPr>
              <a:buNone/>
            </a:pPr>
            <a:endParaRPr lang="pl-PL" sz="1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4916488"/>
          </a:xfrm>
        </p:spPr>
        <p:txBody>
          <a:bodyPr/>
          <a:lstStyle/>
          <a:p>
            <a:pPr>
              <a:buNone/>
            </a:pPr>
            <a:r>
              <a:rPr lang="pl-PL" sz="1800" b="1" i="1" u="sng" dirty="0" smtClean="0"/>
              <a:t>Problem premii za ryzyko:</a:t>
            </a:r>
          </a:p>
          <a:p>
            <a:pPr>
              <a:buNone/>
            </a:pPr>
            <a:endParaRPr lang="pl-PL" sz="1800" dirty="0" smtClean="0"/>
          </a:p>
          <a:p>
            <a:pPr>
              <a:buFont typeface="Wingdings" pitchFamily="2" charset="2"/>
              <a:buChar char="q"/>
            </a:pPr>
            <a:r>
              <a:rPr lang="en-US" sz="1800" dirty="0" smtClean="0"/>
              <a:t>J.F. </a:t>
            </a:r>
            <a:r>
              <a:rPr lang="en-US" sz="1800" dirty="0" err="1" smtClean="0"/>
              <a:t>Weston,E.F</a:t>
            </a:r>
            <a:r>
              <a:rPr lang="en-US" sz="1800" dirty="0" smtClean="0"/>
              <a:t>.  </a:t>
            </a:r>
            <a:r>
              <a:rPr lang="pl-PL" sz="1800" dirty="0" err="1" smtClean="0"/>
              <a:t>Brigham</a:t>
            </a:r>
            <a:r>
              <a:rPr lang="pl-PL" sz="1800" dirty="0" smtClean="0"/>
              <a:t> – arbitralnie na poziomie 5-6%</a:t>
            </a:r>
          </a:p>
          <a:p>
            <a:pPr>
              <a:buFont typeface="Wingdings" pitchFamily="2" charset="2"/>
              <a:buChar char="q"/>
            </a:pPr>
            <a:r>
              <a:rPr lang="pl-PL" sz="1800" dirty="0" err="1" smtClean="0"/>
              <a:t>Coppeland</a:t>
            </a:r>
            <a:r>
              <a:rPr lang="pl-PL" sz="1800" dirty="0" smtClean="0"/>
              <a:t>,  </a:t>
            </a:r>
            <a:r>
              <a:rPr lang="pl-PL" sz="1800" dirty="0" err="1" smtClean="0"/>
              <a:t>Koller</a:t>
            </a:r>
            <a:r>
              <a:rPr lang="pl-PL" sz="1800" dirty="0" smtClean="0"/>
              <a:t> i </a:t>
            </a:r>
            <a:r>
              <a:rPr lang="pl-PL" sz="1800" dirty="0" err="1" smtClean="0"/>
              <a:t>Murin</a:t>
            </a:r>
            <a:r>
              <a:rPr lang="pl-PL" sz="1800" dirty="0" smtClean="0"/>
              <a:t>;  Ross </a:t>
            </a:r>
            <a:r>
              <a:rPr lang="pl-PL" sz="1800" dirty="0" err="1" smtClean="0"/>
              <a:t>Westerfield</a:t>
            </a:r>
            <a:r>
              <a:rPr lang="pl-PL" sz="1800" dirty="0" smtClean="0"/>
              <a:t> i </a:t>
            </a:r>
            <a:r>
              <a:rPr lang="pl-PL" sz="1800" dirty="0" err="1" smtClean="0"/>
              <a:t>Jaffe</a:t>
            </a:r>
            <a:r>
              <a:rPr lang="pl-PL" sz="1800" dirty="0" smtClean="0"/>
              <a:t> – brak metody, brak stanowiska</a:t>
            </a:r>
          </a:p>
          <a:p>
            <a:pPr>
              <a:buFont typeface="Wingdings" pitchFamily="2" charset="2"/>
              <a:buChar char="q"/>
            </a:pPr>
            <a:endParaRPr lang="pl-PL" sz="1800" dirty="0" smtClean="0"/>
          </a:p>
          <a:p>
            <a:pPr>
              <a:buFont typeface="Wingdings" pitchFamily="2" charset="2"/>
              <a:buChar char="q"/>
            </a:pPr>
            <a:r>
              <a:rPr lang="pl-PL" sz="1800" dirty="0" smtClean="0"/>
              <a:t>	P. Fernandez: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800" dirty="0" smtClean="0"/>
              <a:t>Model CAPM może być użyteczny dla poszczególnych inwestorów ale nie dla całego rynku. Różni inwestorzy posiadają różne oczekiwania co do przepływów finansowych i co do ryzyka; nie istnieje oczekiwana stopa wzrostu dla całego rynku ponieważ nie istnieją jednorodne oczekiwania uczestników rynku.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800" dirty="0" smtClean="0"/>
              <a:t>Stosowane metody to schizofreniczne podejście do wyceny.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800" dirty="0" smtClean="0"/>
              <a:t>Nie można poszukiwać pojedynczej jednorodnej stopy dyskonta obowiązującej dla wielu niejednorodnych oczekiwań co do przepływów.</a:t>
            </a:r>
          </a:p>
          <a:p>
            <a:pPr>
              <a:buNone/>
            </a:pPr>
            <a:r>
              <a:rPr lang="pl-PL" sz="1800" dirty="0" smtClean="0"/>
              <a:t>						http://ssrn.com/abstract=1822422</a:t>
            </a:r>
          </a:p>
          <a:p>
            <a:pPr>
              <a:buNone/>
            </a:pPr>
            <a:endParaRPr lang="pl-PL" sz="1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sz="1800" dirty="0" smtClean="0"/>
          </a:p>
          <a:p>
            <a:pPr>
              <a:buFont typeface="Wingdings" pitchFamily="2" charset="2"/>
              <a:buChar char="q"/>
            </a:pPr>
            <a:r>
              <a:rPr lang="pl-PL" sz="1800" dirty="0" smtClean="0"/>
              <a:t>	</a:t>
            </a:r>
            <a:r>
              <a:rPr lang="pl-PL" sz="1800" dirty="0" err="1" smtClean="0"/>
              <a:t>Pepperdine</a:t>
            </a:r>
            <a:r>
              <a:rPr lang="pl-PL" sz="1800" dirty="0" smtClean="0"/>
              <a:t> </a:t>
            </a:r>
            <a:r>
              <a:rPr lang="pl-PL" sz="1800" dirty="0" err="1" smtClean="0"/>
              <a:t>University</a:t>
            </a:r>
            <a:r>
              <a:rPr lang="pl-PL" sz="1800" dirty="0" smtClean="0"/>
              <a:t>  - „mądrość tłumu”. </a:t>
            </a:r>
          </a:p>
          <a:p>
            <a:pPr>
              <a:buNone/>
            </a:pPr>
            <a:r>
              <a:rPr lang="pl-PL" sz="1800" dirty="0" smtClean="0"/>
              <a:t>	</a:t>
            </a:r>
          </a:p>
          <a:p>
            <a:pPr>
              <a:buNone/>
            </a:pPr>
            <a:r>
              <a:rPr lang="pl-PL" sz="1800" dirty="0" smtClean="0"/>
              <a:t>		Studium  </a:t>
            </a:r>
            <a:r>
              <a:rPr lang="pl-PL" sz="1800" dirty="0" err="1" smtClean="0"/>
              <a:t>Private</a:t>
            </a:r>
            <a:r>
              <a:rPr lang="pl-PL" sz="1800" dirty="0" smtClean="0"/>
              <a:t>  </a:t>
            </a:r>
            <a:r>
              <a:rPr lang="pl-PL" sz="1800" dirty="0" err="1" smtClean="0"/>
              <a:t>Cost</a:t>
            </a:r>
            <a:r>
              <a:rPr lang="pl-PL" sz="1800" dirty="0" smtClean="0"/>
              <a:t> of Capital – badania ankietowe prowadzenie w sposób ciągły i usystematyzowany wśród różnych grup inwestorów, inwestujących w różne typy aktywów. </a:t>
            </a:r>
          </a:p>
          <a:p>
            <a:pPr>
              <a:buNone/>
            </a:pPr>
            <a:endParaRPr lang="pl-PL" sz="1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4916488"/>
          </a:xfrm>
        </p:spPr>
        <p:txBody>
          <a:bodyPr/>
          <a:lstStyle/>
          <a:p>
            <a:pPr>
              <a:buNone/>
            </a:pPr>
            <a:r>
              <a:rPr lang="pl-PL" sz="1800" b="1" i="1" u="sng" dirty="0" smtClean="0"/>
              <a:t>Problem spółek porównywalnych: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r>
              <a:rPr lang="pl-PL" sz="1600" u="sng" dirty="0" smtClean="0"/>
              <a:t>Kryteria: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Ta sama branża,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Ta sama struktura przychodów, kosztów i kapitałów,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/>
              <a:t>Podobny potencjał wzrostu i ryzyka</a:t>
            </a:r>
          </a:p>
          <a:p>
            <a:endParaRPr lang="pl-PL" sz="1400" dirty="0" smtClean="0"/>
          </a:p>
          <a:p>
            <a:pPr>
              <a:buNone/>
            </a:pPr>
            <a:r>
              <a:rPr lang="pl-PL" sz="1400" dirty="0" smtClean="0"/>
              <a:t>Liczba spółek notowanych na  GPW – 438</a:t>
            </a:r>
          </a:p>
          <a:p>
            <a:pPr>
              <a:buNone/>
            </a:pPr>
            <a:r>
              <a:rPr lang="pl-PL" sz="1400" dirty="0" smtClean="0"/>
              <a:t>Liczba czynnych przedsiębiorstw: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09600" y="3810000"/>
          <a:ext cx="7696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539240"/>
                <a:gridCol w="1539240"/>
                <a:gridCol w="1539240"/>
                <a:gridCol w="1539240"/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Rok 2011</a:t>
                      </a:r>
                      <a:endParaRPr lang="pl-PL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ogółem</a:t>
                      </a:r>
                      <a:endParaRPr lang="pl-PL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małe</a:t>
                      </a:r>
                      <a:endParaRPr lang="pl-PL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średnie</a:t>
                      </a:r>
                      <a:endParaRPr lang="pl-PL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duże</a:t>
                      </a:r>
                      <a:endParaRPr lang="pl-PL" sz="1600" dirty="0">
                        <a:latin typeface="+mj-lt"/>
                      </a:endParaRPr>
                    </a:p>
                  </a:txBody>
                  <a:tcPr/>
                </a:tc>
              </a:tr>
              <a:tr h="530860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+mj-lt"/>
                        </a:rPr>
                        <a:t>Liczba p - </a:t>
                      </a:r>
                      <a:r>
                        <a:rPr lang="pl-PL" sz="1600" dirty="0" err="1" smtClean="0">
                          <a:latin typeface="+mj-lt"/>
                        </a:rPr>
                        <a:t>stw</a:t>
                      </a:r>
                      <a:r>
                        <a:rPr lang="pl-PL" sz="1600" dirty="0" smtClean="0">
                          <a:latin typeface="+mj-lt"/>
                        </a:rPr>
                        <a:t>,</a:t>
                      </a:r>
                      <a:r>
                        <a:rPr lang="pl-PL" sz="1600" baseline="0" dirty="0" smtClean="0">
                          <a:latin typeface="+mj-lt"/>
                        </a:rPr>
                        <a:t> w tym:</a:t>
                      </a:r>
                      <a:endParaRPr lang="pl-PL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1 784 603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1 765 597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15 817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3 189</a:t>
                      </a:r>
                    </a:p>
                  </a:txBody>
                  <a:tcPr marL="9525" marR="9525" marT="9525" marB="0" anchor="b"/>
                </a:tc>
              </a:tr>
              <a:tr h="530860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+mj-lt"/>
                        </a:rPr>
                        <a:t>Osoby fizyczne</a:t>
                      </a:r>
                      <a:endParaRPr lang="pl-PL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1 641 635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1 639 186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2 337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112</a:t>
                      </a:r>
                    </a:p>
                  </a:txBody>
                  <a:tcPr marL="9525" marR="9525" marT="9525" marB="0" anchor="b"/>
                </a:tc>
              </a:tr>
              <a:tr h="307340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+mj-lt"/>
                        </a:rPr>
                        <a:t>Osoby prawne</a:t>
                      </a:r>
                      <a:endParaRPr lang="pl-PL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142 968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126 411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13 480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i="0" u="none" strike="noStrike" dirty="0">
                          <a:latin typeface="+mj-lt"/>
                        </a:rPr>
                        <a:t>3 077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4724400" y="5791200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400" i="1" dirty="0" smtClean="0">
                <a:latin typeface="+mj-lt"/>
              </a:rPr>
              <a:t>Źródło: </a:t>
            </a:r>
            <a:r>
              <a:rPr lang="pl-PL" sz="1400" i="1" dirty="0" err="1" smtClean="0">
                <a:latin typeface="+mj-lt"/>
              </a:rPr>
              <a:t>www.stat.gov.pl</a:t>
            </a:r>
            <a:endParaRPr lang="pl-PL" sz="1400" i="1" dirty="0">
              <a:latin typeface="+mj-lt"/>
            </a:endParaRPr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4916488"/>
          </a:xfrm>
        </p:spPr>
        <p:txBody>
          <a:bodyPr/>
          <a:lstStyle/>
          <a:p>
            <a:pPr>
              <a:buNone/>
            </a:pPr>
            <a:r>
              <a:rPr lang="pl-PL" sz="1800" b="1" i="1" u="sng" dirty="0" smtClean="0"/>
              <a:t>Cykl życia przedsiębiorstwa a wartość:</a:t>
            </a:r>
          </a:p>
          <a:p>
            <a:pPr>
              <a:buNone/>
            </a:pPr>
            <a:endParaRPr lang="pl-PL" sz="1800" b="1" i="1" u="sng" dirty="0" smtClean="0"/>
          </a:p>
          <a:p>
            <a:pPr>
              <a:buNone/>
            </a:pPr>
            <a:endParaRPr lang="pl-PL" sz="1800" b="1" i="1" u="sng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81000" y="1676400"/>
          <a:ext cx="8305800" cy="45598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45720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Faza: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Okres początkowy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Intensywny rozwój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Stabilny rozwój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Stagnacja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Załamanie</a:t>
                      </a:r>
                      <a:endParaRPr lang="pl-PL" sz="1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j-lt"/>
                          <a:ea typeface="Calibri"/>
                          <a:cs typeface="Times New Roman"/>
                        </a:rPr>
                        <a:t>Zapotrzebowanie na finansowanie zewnętrzne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Wysokie, lecz ograniczone przez mały udział w rynku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Wysokie w stosunku do wartości firmy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Umiarkowane w stosunku do wartości firmy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Zmniejszające się w stosunku do wartości firmy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Niskie, coraz mniej dostępnych projektów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Finansowanie wewnętrzne</a:t>
                      </a:r>
                    </a:p>
                    <a:p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Zysk zatrzymany niski lub nawet ujemny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Zysk zatrzymany niski lub nawet ujemny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Niski udział zysku zatrzymanego w stosunku do potrzeb inwestycyjnych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Duży udział zysku zatrzymanego w stosunku do potrzeb inwestycyjnych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Zysk zatrzymany z nadmiarem pokrywa potrzeby inwestycyjne</a:t>
                      </a:r>
                      <a:endParaRPr lang="pl-PL" sz="1200" dirty="0">
                        <a:latin typeface="+mj-lt"/>
                      </a:endParaRPr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Finansowanie zewnętrzne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Nowi wspólnicy lub nowy kredyt bankowy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Inwestorzy </a:t>
                      </a:r>
                      <a:r>
                        <a:rPr lang="pl-PL" sz="1200" dirty="0" err="1">
                          <a:latin typeface="+mn-lt"/>
                          <a:ea typeface="Calibri"/>
                          <a:cs typeface="Times New Roman"/>
                        </a:rPr>
                        <a:t>venture</a:t>
                      </a: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 lub nowe emisje akcji zwykłych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Akcje zwykłe, warranty, obligacje zamienne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Instrumenty dłużne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Ograniczanie długu, skupowanie własnych akcji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331950"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Potrzeba elastyczności finansowej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Bardzo wysoka, ponieważ firma dopiero szuka swojego miejsca na rynku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Wysoka, ponieważ potrzeba ekspansji jest duża i nieprzewidywalna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Wysoka, ponieważ potrzeby inwestycyjne są niższe i bardziej przewidywalne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Niska, ponieważ potrzeby inwestycyjne są niskie i dość przewidywalne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Marginalna, ponieważ firma nie realizuje nowych inwestycji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09578" y="2057400"/>
          <a:ext cx="8429622" cy="2386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5737"/>
                <a:gridCol w="1455737"/>
                <a:gridCol w="1455737"/>
                <a:gridCol w="1455737"/>
                <a:gridCol w="1455737"/>
                <a:gridCol w="1150937"/>
              </a:tblGrid>
              <a:tr h="703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Korzyści (koszty) netto</a:t>
                      </a:r>
                      <a:endParaRPr lang="pl-PL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Zadłużenie jak najniższe, koszty są wyższe niż korzyści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Głównie kapitał własny, koszty wciąż są wyższe niż korzyści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Zadłużenie zaczyna przynosić korzyści netto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Dług staje się opcją bardziej atrakcyjną niż kapitał własny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+mn-lt"/>
                          <a:ea typeface="Calibri"/>
                          <a:cs typeface="Times New Roman"/>
                        </a:rPr>
                        <a:t>Korzyść netto </a:t>
                      </a: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jest dodatnia</a:t>
                      </a:r>
                    </a:p>
                  </a:txBody>
                  <a:tcPr marL="68580" marR="68580" marT="0" marB="0"/>
                </a:tc>
              </a:tr>
              <a:tr h="523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Zdolność do wypłacania dywidendy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Żadna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Żadna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Bardzo niska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Rosnąca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+mn-lt"/>
                          <a:ea typeface="Calibri"/>
                          <a:cs typeface="Times New Roman"/>
                        </a:rPr>
                        <a:t>Wysoka</a:t>
                      </a:r>
                    </a:p>
                  </a:txBody>
                  <a:tcPr marL="68580" marR="68580" marT="0" marB="0"/>
                </a:tc>
              </a:tr>
              <a:tr h="39075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Przychody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Bardzo niskie lub ich brak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Znaczny wzrost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Wysokie i ich powolny wzrost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Brak wzrostu</a:t>
                      </a:r>
                      <a:r>
                        <a:rPr lang="pl-PL" sz="1200" baseline="0" dirty="0" smtClean="0">
                          <a:latin typeface="+mn-lt"/>
                        </a:rPr>
                        <a:t> lub spadek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Szybki spadek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  <a:tr h="390758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Zysk operacyjny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Wysoka strata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Niewielki lub strata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Szybki wzrost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Wysoki poziom i dalszy wzrost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+mn-lt"/>
                        </a:rPr>
                        <a:t>Gwałtowny spadek</a:t>
                      </a:r>
                      <a:endParaRPr lang="pl-PL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304800" y="129540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b="1" i="1" u="sng" dirty="0" smtClean="0">
                <a:latin typeface="+mn-lt"/>
              </a:rPr>
              <a:t>Cykl życia przedsiębiorstwa a wartość: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962400" y="480060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 smtClean="0">
                <a:latin typeface="+mn-lt"/>
              </a:rPr>
              <a:t>Źródło: Opracowanie własne</a:t>
            </a:r>
            <a:endParaRPr lang="pl-PL" sz="1200" i="1" dirty="0">
              <a:latin typeface="+mn-lt"/>
            </a:endParaRP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219200"/>
            <a:ext cx="8785225" cy="4840288"/>
          </a:xfrm>
        </p:spPr>
        <p:txBody>
          <a:bodyPr/>
          <a:lstStyle/>
          <a:p>
            <a:pPr>
              <a:buNone/>
            </a:pPr>
            <a:r>
              <a:rPr lang="pl-PL" sz="1800" b="1" i="1" u="sng" dirty="0" smtClean="0"/>
              <a:t>Próba konstrukcji modelu do szacowania wartości wewnętrznej: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u="sng" dirty="0" smtClean="0"/>
              <a:t>Założenia modelu:</a:t>
            </a:r>
          </a:p>
          <a:p>
            <a:pPr>
              <a:buNone/>
            </a:pPr>
            <a:endParaRPr lang="pl-PL" sz="1800" u="sng" dirty="0" smtClean="0"/>
          </a:p>
          <a:p>
            <a:pPr lvl="0">
              <a:buFont typeface="Wingdings" pitchFamily="2" charset="2"/>
              <a:buChar char="Ø"/>
            </a:pPr>
            <a:r>
              <a:rPr lang="pl-PL" sz="1800" dirty="0" smtClean="0"/>
              <a:t>Generatorami wartości są aktywa istniejące oraz nowe projekty,</a:t>
            </a:r>
          </a:p>
          <a:p>
            <a:pPr lvl="0">
              <a:buFont typeface="Wingdings" pitchFamily="2" charset="2"/>
              <a:buChar char="Ø"/>
            </a:pPr>
            <a:r>
              <a:rPr lang="pl-PL" sz="1800" dirty="0" smtClean="0"/>
              <a:t>Przedsiębiorstwo jest sumą aktywów o skończonej żywotności,</a:t>
            </a:r>
          </a:p>
          <a:p>
            <a:pPr lvl="0">
              <a:buFont typeface="Wingdings" pitchFamily="2" charset="2"/>
              <a:buChar char="Ø"/>
            </a:pPr>
            <a:r>
              <a:rPr lang="pl-PL" sz="1800" dirty="0" smtClean="0"/>
              <a:t>Szacunek oparty jest o ściśle określonym okresie prognozy wyznaczonym przez cykl życia nowych projektów inwestycyjnych,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Wartość aktywów uzależniona jest od fazy cyklu życia aktywów – model oparty na cyklu życia przedsiębiorstwa,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Struktura kapitałowa i ryzyko jest różne dla różnych aktywów,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Stopa dyskontująca wolne przepływy gotówkowe jest immanentną cechą każdego przedsiębiorstwa,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Podstawę do określenia stopy dyskontującej przepływy z istniejących aktywów stanowi stopa historyczna,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66800"/>
            <a:ext cx="8785225" cy="4572000"/>
          </a:xfrm>
        </p:spPr>
        <p:txBody>
          <a:bodyPr/>
          <a:lstStyle/>
          <a:p>
            <a:pPr>
              <a:buNone/>
            </a:pPr>
            <a:r>
              <a:rPr lang="pl-PL" sz="1800" b="1" i="1" u="sng" dirty="0" smtClean="0"/>
              <a:t>Próba konstrukcji modelu do szacowania wartości wewnętrznej: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800" u="sng" dirty="0" smtClean="0"/>
              <a:t>Istota:</a:t>
            </a:r>
          </a:p>
          <a:p>
            <a:pPr>
              <a:buNone/>
            </a:pPr>
            <a:endParaRPr lang="pl-PL" sz="1800" u="sng" dirty="0" smtClean="0"/>
          </a:p>
          <a:p>
            <a:pPr lvl="0">
              <a:buFont typeface="Wingdings" pitchFamily="2" charset="2"/>
              <a:buChar char="Ø"/>
            </a:pPr>
            <a:r>
              <a:rPr lang="pl-PL" sz="1800" dirty="0" smtClean="0"/>
              <a:t>Brak odwołania do danych z rynku kapitałowego, </a:t>
            </a:r>
          </a:p>
          <a:p>
            <a:pPr lvl="0">
              <a:buFont typeface="Wingdings" pitchFamily="2" charset="2"/>
              <a:buChar char="Ø"/>
            </a:pPr>
            <a:r>
              <a:rPr lang="pl-PL" sz="1800" dirty="0" smtClean="0"/>
              <a:t>Brak konieczności porównywania do innych spółek,</a:t>
            </a:r>
          </a:p>
          <a:p>
            <a:pPr lvl="0">
              <a:buFont typeface="Wingdings" pitchFamily="2" charset="2"/>
              <a:buChar char="Ø"/>
            </a:pPr>
            <a:r>
              <a:rPr lang="pl-PL" sz="1800" dirty="0" smtClean="0"/>
              <a:t>Brak arbitralnie określanego współczynnika g (wzrostu przepływów)  w okresie po prognozie do nieskończoności,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Oparty na analizie wartości aktywów istniejących,</a:t>
            </a:r>
          </a:p>
          <a:p>
            <a:pPr lvl="0">
              <a:buFont typeface="Wingdings" pitchFamily="2" charset="2"/>
              <a:buChar char="Ø"/>
            </a:pPr>
            <a:r>
              <a:rPr lang="pl-PL" sz="1800" dirty="0" smtClean="0"/>
              <a:t>Uproszczenie dotychczasowych metod szacunku – prostota obliczeń,</a:t>
            </a:r>
          </a:p>
          <a:p>
            <a:pPr lvl="0">
              <a:buFont typeface="Wingdings" pitchFamily="2" charset="2"/>
              <a:buChar char="Ø"/>
            </a:pPr>
            <a:r>
              <a:rPr lang="pl-PL" sz="1800" dirty="0" smtClean="0"/>
              <a:t>Źródło danych do obliczeń -  historia danego przedsiębiorstwa,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Łatwość wyznaczenia kosztu kapitału własnego,</a:t>
            </a:r>
          </a:p>
          <a:p>
            <a:pPr>
              <a:buFont typeface="Wingdings" pitchFamily="2" charset="2"/>
              <a:buChar char="Ø"/>
            </a:pPr>
            <a:r>
              <a:rPr lang="pl-PL" sz="1800" dirty="0" smtClean="0"/>
              <a:t>Wyliczenie wartości nasyconej</a:t>
            </a:r>
          </a:p>
          <a:p>
            <a:pPr>
              <a:buNone/>
            </a:pPr>
            <a:endParaRPr lang="pl-PL" sz="16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sz="2000" u="sng" dirty="0" smtClean="0"/>
              <a:t>Teza:  </a:t>
            </a:r>
            <a:r>
              <a:rPr lang="pl-PL" sz="2000" dirty="0" smtClean="0"/>
              <a:t>Nieadekwatność tradycyjnego modelu opartego o dane pochodzące 	z rynku kapitałowego w szacowaniu wartości wewnętrznej 	przedsiębiorstwa jako konsekwencja jego założeń.</a:t>
            </a:r>
          </a:p>
          <a:p>
            <a:pPr algn="just">
              <a:buNone/>
            </a:pPr>
            <a:endParaRPr lang="pl-PL" sz="2000" dirty="0" smtClean="0"/>
          </a:p>
          <a:p>
            <a:pPr algn="just">
              <a:buNone/>
            </a:pPr>
            <a:r>
              <a:rPr lang="pl-PL" sz="2000" u="sng" dirty="0" smtClean="0"/>
              <a:t>Cel 1: </a:t>
            </a:r>
            <a:r>
              <a:rPr lang="pl-PL" sz="2000" dirty="0" smtClean="0"/>
              <a:t>Wskazanie słabości tradycyjnego modelu szacowania wartości 	przedsiębiorstwa,</a:t>
            </a:r>
          </a:p>
          <a:p>
            <a:pPr algn="just">
              <a:buNone/>
            </a:pPr>
            <a:endParaRPr lang="pl-PL" sz="2000" dirty="0" smtClean="0"/>
          </a:p>
          <a:p>
            <a:pPr algn="just">
              <a:buNone/>
            </a:pPr>
            <a:r>
              <a:rPr lang="pl-PL" sz="2000" u="sng" dirty="0" smtClean="0"/>
              <a:t>Cel 2: </a:t>
            </a:r>
            <a:r>
              <a:rPr lang="pl-PL" sz="2000" dirty="0" smtClean="0"/>
              <a:t>Prezentacja nowego podejścia i konstrukcja nowego modelu 	szacowania wartości  wewnętrznej przedsiębiorstwa</a:t>
            </a: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652588"/>
            <a:ext cx="8785225" cy="4291012"/>
          </a:xfrm>
        </p:spPr>
        <p:txBody>
          <a:bodyPr/>
          <a:lstStyle/>
          <a:p>
            <a:pPr>
              <a:buNone/>
            </a:pPr>
            <a:r>
              <a:rPr lang="pl-PL" sz="1800" b="1" i="1" u="sng" dirty="0" smtClean="0"/>
              <a:t>Model szacowania wartości wewnętrznej przedsiębiorstwa - propozycja: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gdzie:</a:t>
            </a:r>
          </a:p>
          <a:p>
            <a:pPr>
              <a:buNone/>
            </a:pPr>
            <a:endParaRPr lang="pl-PL" sz="1800" dirty="0" smtClean="0"/>
          </a:p>
          <a:p>
            <a:r>
              <a:rPr lang="pl-PL" sz="1800" i="1" dirty="0" err="1" smtClean="0"/>
              <a:t>t</a:t>
            </a:r>
            <a:r>
              <a:rPr lang="pl-PL" sz="1800" i="1" baseline="-25000" dirty="0" err="1" smtClean="0"/>
              <a:t>j</a:t>
            </a:r>
            <a:r>
              <a:rPr lang="pl-PL" sz="1800" dirty="0" smtClean="0"/>
              <a:t> – czas w latach do chwili rozpoczęcia realizacji projektu inwestycyjnego (momentu, na który wyznaczono </a:t>
            </a:r>
            <a:r>
              <a:rPr lang="pl-PL" sz="1800" i="1" dirty="0" err="1" smtClean="0"/>
              <a:t>NPV</a:t>
            </a:r>
            <a:r>
              <a:rPr lang="pl-PL" sz="1800" i="1" baseline="-25000" dirty="0" err="1" smtClean="0"/>
              <a:t>j</a:t>
            </a:r>
            <a:endParaRPr lang="pl-PL" sz="1800" dirty="0" smtClean="0"/>
          </a:p>
          <a:p>
            <a:r>
              <a:rPr lang="pl-PL" sz="1800" i="1" dirty="0" smtClean="0"/>
              <a:t>k</a:t>
            </a:r>
            <a:r>
              <a:rPr lang="pl-PL" sz="1800" dirty="0" smtClean="0"/>
              <a:t> – liczba projektów inwestycyjnych</a:t>
            </a:r>
          </a:p>
          <a:p>
            <a:endParaRPr lang="pl-PL" sz="1800" dirty="0" smtClean="0"/>
          </a:p>
          <a:p>
            <a:pPr>
              <a:buNone/>
            </a:pPr>
            <a:endParaRPr lang="pl-PL" sz="1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983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514600"/>
            <a:ext cx="2971800" cy="685800"/>
          </a:xfrm>
          <a:prstGeom prst="rect">
            <a:avLst/>
          </a:prstGeom>
          <a:noFill/>
        </p:spPr>
      </p:pic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6" name="pole tekstowe 15"/>
          <p:cNvSpPr txBox="1"/>
          <p:nvPr/>
        </p:nvSpPr>
        <p:spPr>
          <a:xfrm>
            <a:off x="2895600" y="3276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latin typeface="+mn-lt"/>
              </a:rPr>
              <a:t>Istniejące aktywa</a:t>
            </a:r>
            <a:endParaRPr lang="pl-PL" sz="1400" dirty="0">
              <a:latin typeface="+mn-lt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038600" y="3276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latin typeface="+mn-lt"/>
              </a:rPr>
              <a:t>Nowe projekty</a:t>
            </a:r>
            <a:endParaRPr lang="pl-PL" sz="1400" dirty="0">
              <a:latin typeface="+mn-lt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5257800" y="3048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latin typeface="+mn-lt"/>
              </a:rPr>
              <a:t>Wartość likwidacyjna</a:t>
            </a:r>
            <a:endParaRPr lang="pl-PL" sz="1400" dirty="0">
              <a:latin typeface="+mn-lt"/>
            </a:endParaRPr>
          </a:p>
        </p:txBody>
      </p:sp>
      <p:sp>
        <p:nvSpPr>
          <p:cNvPr id="1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Dziękuję za </a:t>
            </a:r>
            <a:r>
              <a:rPr lang="pl-PL" dirty="0" smtClean="0"/>
              <a:t>uwagę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2000" dirty="0" smtClean="0"/>
              <a:t>Pytania i komentarze: </a:t>
            </a:r>
            <a:r>
              <a:rPr lang="pl-PL" sz="2000" dirty="0" err="1" smtClean="0"/>
              <a:t>biuro@scffinanse.pl</a:t>
            </a:r>
            <a:endParaRPr lang="pl-PL" sz="2000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Symbol zastępczy zawartości 5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219200"/>
            <a:ext cx="8785225" cy="420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ole tekstowe 6"/>
          <p:cNvSpPr txBox="1"/>
          <p:nvPr/>
        </p:nvSpPr>
        <p:spPr>
          <a:xfrm>
            <a:off x="5181600" y="563880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i="1" dirty="0" smtClean="0">
                <a:latin typeface="+mn-lt"/>
              </a:rPr>
              <a:t>Źródło: Opracowanie własne</a:t>
            </a:r>
            <a:endParaRPr lang="pl-PL" sz="1200" i="1" dirty="0">
              <a:latin typeface="+mn-lt"/>
            </a:endParaRPr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 smtClean="0"/>
              <a:t>Co zatem stanowi o wartości przedsiębiorstwa?</a:t>
            </a:r>
          </a:p>
          <a:p>
            <a:endParaRPr lang="pl-PL" sz="1800" dirty="0" smtClean="0"/>
          </a:p>
          <a:p>
            <a:endParaRPr lang="pl-PL" sz="1800" dirty="0" smtClean="0"/>
          </a:p>
          <a:p>
            <a:r>
              <a:rPr lang="pl-PL" sz="1800" dirty="0" smtClean="0"/>
              <a:t>Zgodnie z koncepcją DCF jest to suma przyszłych  przepływów gotówkowych w okresie życia przedsiębiorstwa (lub innego aktywa) dyskontowana stopą procentową uwzględniającą wartość pieniądza w czasie i ryzyko inwestycyjne. Wartość taka określana jest mianem wewnętrznej ( </a:t>
            </a:r>
            <a:r>
              <a:rPr lang="pl-PL" sz="1800" i="1" dirty="0" err="1" smtClean="0"/>
              <a:t>intristic</a:t>
            </a:r>
            <a:r>
              <a:rPr lang="pl-PL" sz="1800" i="1" dirty="0" smtClean="0"/>
              <a:t> </a:t>
            </a:r>
            <a:r>
              <a:rPr lang="pl-PL" sz="1800" i="1" dirty="0" err="1" smtClean="0"/>
              <a:t>value</a:t>
            </a:r>
            <a:r>
              <a:rPr lang="pl-PL" sz="1800" dirty="0" smtClean="0"/>
              <a:t> ) w przeciwieństwie do wartości ustalanej przez rynek (</a:t>
            </a:r>
            <a:r>
              <a:rPr lang="pl-PL" sz="1800" i="1" dirty="0" smtClean="0"/>
              <a:t>market </a:t>
            </a:r>
            <a:r>
              <a:rPr lang="pl-PL" sz="1800" i="1" dirty="0" err="1" smtClean="0"/>
              <a:t>value</a:t>
            </a:r>
            <a:r>
              <a:rPr lang="pl-PL" sz="1800" dirty="0" smtClean="0"/>
              <a:t>)</a:t>
            </a: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7800" y="1143000"/>
            <a:ext cx="8785225" cy="5105400"/>
          </a:xfrm>
        </p:spPr>
        <p:txBody>
          <a:bodyPr/>
          <a:lstStyle/>
          <a:p>
            <a:pPr>
              <a:buNone/>
            </a:pPr>
            <a:r>
              <a:rPr lang="pl-PL" sz="1800" dirty="0" smtClean="0"/>
              <a:t>Kalkulacja wartości dochodowej kapitałów własnych i wartości przedsiębiorstwa według trzech modeli DCF – model dwufazowy: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600" dirty="0" smtClean="0"/>
              <a:t>gdzie:</a:t>
            </a:r>
          </a:p>
          <a:p>
            <a:pPr>
              <a:buNone/>
            </a:pPr>
            <a:r>
              <a:rPr lang="pl-PL" sz="1600" dirty="0" smtClean="0"/>
              <a:t>t=1 – pierwszy rok prognozy,</a:t>
            </a:r>
          </a:p>
          <a:p>
            <a:pPr>
              <a:buNone/>
            </a:pPr>
            <a:r>
              <a:rPr lang="pl-PL" sz="1600" dirty="0" smtClean="0"/>
              <a:t>n – ostatni rok prognozy,</a:t>
            </a:r>
          </a:p>
          <a:p>
            <a:pPr>
              <a:buNone/>
            </a:pPr>
            <a:r>
              <a:rPr lang="pl-PL" sz="1600" dirty="0" err="1" smtClean="0"/>
              <a:t>ke</a:t>
            </a:r>
            <a:r>
              <a:rPr lang="pl-PL" sz="1600" dirty="0" smtClean="0"/>
              <a:t> – koszt kapitału własnego,</a:t>
            </a:r>
          </a:p>
          <a:p>
            <a:pPr>
              <a:buNone/>
            </a:pPr>
            <a:r>
              <a:rPr lang="pl-PL" sz="1600" dirty="0" smtClean="0"/>
              <a:t>TV – wartość końcowa,</a:t>
            </a:r>
          </a:p>
          <a:p>
            <a:pPr>
              <a:buNone/>
            </a:pPr>
            <a:r>
              <a:rPr lang="pl-PL" sz="1600" dirty="0" smtClean="0"/>
              <a:t>WACC – średni ważony koszt kapitału</a:t>
            </a:r>
          </a:p>
          <a:p>
            <a:pPr algn="r">
              <a:buNone/>
            </a:pPr>
            <a:r>
              <a:rPr lang="pl-PL" sz="1400" i="1" dirty="0" smtClean="0"/>
              <a:t>Źródło: M .Panfil, A. Szablewski; Wycena Przedsiębiorstwa, </a:t>
            </a:r>
            <a:r>
              <a:rPr lang="pl-PL" sz="1400" i="1" dirty="0" err="1" smtClean="0"/>
              <a:t>Poltext</a:t>
            </a:r>
            <a:r>
              <a:rPr lang="pl-PL" sz="1400" i="1" dirty="0" smtClean="0"/>
              <a:t> 2011</a:t>
            </a:r>
          </a:p>
          <a:p>
            <a:pPr algn="r">
              <a:buNone/>
            </a:pPr>
            <a:endParaRPr lang="pl-PL" sz="1400" i="1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04800" y="1752600"/>
          <a:ext cx="8305801" cy="179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1"/>
                <a:gridCol w="1828800"/>
                <a:gridCol w="51816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Model FCFE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Equity </a:t>
                      </a:r>
                      <a:r>
                        <a:rPr lang="pl-PL" sz="1600" dirty="0" err="1" smtClean="0"/>
                        <a:t>Value</a:t>
                      </a:r>
                      <a:endParaRPr lang="pl-PL" sz="1600" dirty="0" smtClean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Model FCFF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err="1" smtClean="0"/>
                        <a:t>Enterprise</a:t>
                      </a:r>
                      <a:r>
                        <a:rPr lang="pl-PL" sz="1600" dirty="0" smtClean="0"/>
                        <a:t> </a:t>
                      </a:r>
                      <a:r>
                        <a:rPr lang="pl-PL" sz="1600" dirty="0" err="1" smtClean="0"/>
                        <a:t>Value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Model CCF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err="1" smtClean="0"/>
                        <a:t>Enterprise</a:t>
                      </a:r>
                      <a:r>
                        <a:rPr lang="pl-PL" sz="1600" dirty="0" smtClean="0"/>
                        <a:t> </a:t>
                      </a:r>
                      <a:r>
                        <a:rPr lang="pl-PL" sz="1600" dirty="0" err="1" smtClean="0"/>
                        <a:t>Value</a:t>
                      </a:r>
                      <a:endParaRPr lang="pl-PL" sz="1600" dirty="0" smtClean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828800"/>
            <a:ext cx="2524125" cy="485775"/>
          </a:xfrm>
          <a:prstGeom prst="rect">
            <a:avLst/>
          </a:prstGeom>
          <a:noFill/>
        </p:spPr>
      </p:pic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362200"/>
            <a:ext cx="3276600" cy="485775"/>
          </a:xfrm>
          <a:prstGeom prst="rect">
            <a:avLst/>
          </a:prstGeom>
          <a:noFill/>
        </p:spPr>
      </p:pic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2971800"/>
            <a:ext cx="3657600" cy="485775"/>
          </a:xfrm>
          <a:prstGeom prst="rect">
            <a:avLst/>
          </a:prstGeom>
          <a:noFill/>
        </p:spPr>
      </p:pic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514601"/>
            <a:ext cx="4040188" cy="3611562"/>
          </a:xfrm>
        </p:spPr>
        <p:txBody>
          <a:bodyPr/>
          <a:lstStyle/>
          <a:p>
            <a:pPr>
              <a:buNone/>
            </a:pPr>
            <a:r>
              <a:rPr lang="pl-PL" sz="1600" dirty="0" smtClean="0"/>
              <a:t>gdzie: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smtClean="0"/>
              <a:t>WACC – średni ważony koszt kapitału,</a:t>
            </a:r>
          </a:p>
          <a:p>
            <a:pPr>
              <a:buNone/>
            </a:pPr>
            <a:r>
              <a:rPr lang="pl-PL" sz="1600" dirty="0" err="1" smtClean="0"/>
              <a:t>ke</a:t>
            </a:r>
            <a:r>
              <a:rPr lang="pl-PL" sz="1600" dirty="0" smtClean="0"/>
              <a:t> – koszt kapitału obcego,</a:t>
            </a:r>
          </a:p>
          <a:p>
            <a:pPr>
              <a:buNone/>
            </a:pPr>
            <a:r>
              <a:rPr lang="pl-PL" sz="1600" dirty="0" err="1" smtClean="0"/>
              <a:t>kd</a:t>
            </a:r>
            <a:r>
              <a:rPr lang="pl-PL" sz="1600" dirty="0" smtClean="0"/>
              <a:t> – koszt kapitału własnego,</a:t>
            </a:r>
          </a:p>
          <a:p>
            <a:pPr>
              <a:buNone/>
            </a:pPr>
            <a:r>
              <a:rPr lang="pl-PL" sz="1600" dirty="0" smtClean="0"/>
              <a:t>E – kapitały własne,</a:t>
            </a:r>
          </a:p>
          <a:p>
            <a:pPr>
              <a:buNone/>
            </a:pPr>
            <a:r>
              <a:rPr lang="pl-PL" sz="1600" dirty="0" smtClean="0"/>
              <a:t>D – kapitały obce</a:t>
            </a:r>
            <a:endParaRPr lang="pl-PL" sz="16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724400" y="1524000"/>
            <a:ext cx="4041775" cy="609600"/>
          </a:xfrm>
        </p:spPr>
        <p:txBody>
          <a:bodyPr/>
          <a:lstStyle/>
          <a:p>
            <a:pPr algn="ctr"/>
            <a:r>
              <a:rPr lang="pl-PL" sz="1800" b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</a:t>
            </a:r>
            <a:r>
              <a:rPr lang="pl-PL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= </a:t>
            </a:r>
            <a:r>
              <a:rPr lang="pl-PL" sz="1800" b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pl-PL" sz="1800" b="0" baseline="-25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pl-PL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β*</a:t>
            </a:r>
            <a:r>
              <a:rPr lang="pl-PL" sz="1800" b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(r</a:t>
            </a:r>
            <a:r>
              <a:rPr lang="pl-PL" sz="1800" b="0" baseline="-25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</a:t>
            </a:r>
            <a:r>
              <a:rPr lang="pl-PL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pl-PL" sz="1800" b="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</a:t>
            </a:r>
            <a:r>
              <a:rPr lang="pl-PL" sz="1800" b="0" baseline="-25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</a:t>
            </a:r>
            <a:r>
              <a:rPr lang="pl-PL" sz="1800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endParaRPr lang="pl-PL" sz="1800" b="0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1"/>
            <a:ext cx="4041775" cy="3611562"/>
          </a:xfrm>
        </p:spPr>
        <p:txBody>
          <a:bodyPr/>
          <a:lstStyle/>
          <a:p>
            <a:pPr>
              <a:buNone/>
            </a:pPr>
            <a:r>
              <a:rPr lang="pl-PL" sz="1600" dirty="0" smtClean="0"/>
              <a:t>gdzie:</a:t>
            </a:r>
          </a:p>
          <a:p>
            <a:pPr>
              <a:buNone/>
            </a:pPr>
            <a:endParaRPr lang="pl-PL" sz="1600" dirty="0" smtClean="0"/>
          </a:p>
          <a:p>
            <a:pPr>
              <a:buNone/>
            </a:pPr>
            <a:r>
              <a:rPr lang="pl-PL" sz="1600" dirty="0" err="1" smtClean="0"/>
              <a:t>r</a:t>
            </a:r>
            <a:r>
              <a:rPr lang="pl-PL" sz="1600" baseline="-25000" dirty="0" err="1" smtClean="0"/>
              <a:t>e</a:t>
            </a:r>
            <a:r>
              <a:rPr lang="pl-PL" sz="1600" dirty="0" smtClean="0"/>
              <a:t> – oczekiwana stopa zwrotu z kapitału własnego,</a:t>
            </a:r>
          </a:p>
          <a:p>
            <a:pPr>
              <a:buNone/>
            </a:pPr>
            <a:r>
              <a:rPr lang="pl-PL" sz="1600" dirty="0" err="1" smtClean="0"/>
              <a:t>r</a:t>
            </a:r>
            <a:r>
              <a:rPr lang="pl-PL" sz="1600" baseline="-25000" dirty="0" err="1" smtClean="0"/>
              <a:t>f</a:t>
            </a:r>
            <a:r>
              <a:rPr lang="pl-PL" sz="1600" baseline="-25000" dirty="0" smtClean="0"/>
              <a:t> </a:t>
            </a:r>
            <a:r>
              <a:rPr lang="pl-PL" sz="1600" dirty="0" smtClean="0"/>
              <a:t>– stopa wolna od ryzyka,</a:t>
            </a:r>
          </a:p>
          <a:p>
            <a:pPr>
              <a:buNone/>
            </a:pPr>
            <a:r>
              <a:rPr lang="pl-PL" sz="1600" dirty="0" smtClean="0"/>
              <a:t>β – współczynnik ryzyka systematycznego,</a:t>
            </a:r>
          </a:p>
          <a:p>
            <a:pPr>
              <a:buNone/>
            </a:pPr>
            <a:r>
              <a:rPr lang="pl-PL" sz="1600" dirty="0" err="1" smtClean="0"/>
              <a:t>r</a:t>
            </a:r>
            <a:r>
              <a:rPr lang="pl-PL" sz="1600" baseline="-25000" dirty="0" err="1" smtClean="0"/>
              <a:t>m</a:t>
            </a:r>
            <a:r>
              <a:rPr lang="pl-PL" sz="1600" dirty="0" smtClean="0"/>
              <a:t> – stopa zwrotu z portfela rynkowego,</a:t>
            </a:r>
          </a:p>
          <a:p>
            <a:pPr>
              <a:buNone/>
            </a:pPr>
            <a:r>
              <a:rPr lang="pl-PL" sz="1600" dirty="0" err="1" smtClean="0"/>
              <a:t>(r</a:t>
            </a:r>
            <a:r>
              <a:rPr lang="pl-PL" sz="1600" baseline="-25000" dirty="0" smtClean="0"/>
              <a:t>m</a:t>
            </a:r>
            <a:r>
              <a:rPr lang="pl-PL" sz="1600" dirty="0" smtClean="0"/>
              <a:t> – </a:t>
            </a:r>
            <a:r>
              <a:rPr lang="pl-PL" sz="1600" dirty="0" err="1" smtClean="0"/>
              <a:t>r</a:t>
            </a:r>
            <a:r>
              <a:rPr lang="pl-PL" sz="1600" baseline="-25000" dirty="0" err="1" smtClean="0"/>
              <a:t>f</a:t>
            </a:r>
            <a:r>
              <a:rPr lang="pl-PL" sz="1600" dirty="0" smtClean="0"/>
              <a:t>) – premia za ryzyko</a:t>
            </a:r>
          </a:p>
          <a:p>
            <a:pPr>
              <a:buNone/>
            </a:pPr>
            <a:endParaRPr lang="pl-PL" sz="1600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0D1BB-9956-46CA-A8E8-EFB9ACD683E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6259" name="Object 3"/>
          <p:cNvGraphicFramePr>
            <a:graphicFrameLocks noChangeAspect="1"/>
          </p:cNvGraphicFramePr>
          <p:nvPr/>
        </p:nvGraphicFramePr>
        <p:xfrm>
          <a:off x="457200" y="1676400"/>
          <a:ext cx="3810000" cy="685800"/>
        </p:xfrm>
        <a:graphic>
          <a:graphicData uri="http://schemas.openxmlformats.org/presentationml/2006/ole">
            <p:oleObj spid="_x0000_s96259" name="Równanie" r:id="rId4" imgW="2603500" imgH="393700" progId="">
              <p:embed/>
            </p:oleObj>
          </a:graphicData>
        </a:graphic>
      </p:graphicFrame>
      <p:sp>
        <p:nvSpPr>
          <p:cNvPr id="10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1800" b="1" i="1" u="sng" dirty="0" smtClean="0"/>
              <a:t>Kontrowersje modelu tradycyjnego:</a:t>
            </a:r>
          </a:p>
          <a:p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1800" dirty="0" smtClean="0"/>
              <a:t>Stopa dyskontowa,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1800" dirty="0" smtClean="0"/>
              <a:t>Wartość rezydualna</a:t>
            </a:r>
          </a:p>
          <a:p>
            <a:pPr marL="514350" indent="-514350">
              <a:buNone/>
            </a:pPr>
            <a:endParaRPr lang="pl-PL" sz="1800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000" dirty="0" smtClean="0"/>
              <a:t>W poszukiwaniu wartości wewnętrznej przedsiębiorstwa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1800" u="sng" dirty="0" smtClean="0"/>
              <a:t>Wpływ kształtowania się WACC na wartość przedsiębiorstwa: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8D0660-FDE4-4C72-883E-9F491990424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Wykres 5"/>
          <p:cNvGraphicFramePr/>
          <p:nvPr/>
        </p:nvGraphicFramePr>
        <p:xfrm>
          <a:off x="1600200" y="2362200"/>
          <a:ext cx="5714999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57538" y="6019800"/>
            <a:ext cx="2894012" cy="685800"/>
          </a:xfrm>
        </p:spPr>
        <p:txBody>
          <a:bodyPr/>
          <a:lstStyle/>
          <a:p>
            <a:pPr>
              <a:defRPr/>
            </a:pPr>
            <a:r>
              <a:rPr lang="pl-PL" dirty="0" smtClean="0"/>
              <a:t>Łukasz Gęsicki</a:t>
            </a:r>
          </a:p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Institute of Economics </a:t>
            </a:r>
            <a:endParaRPr lang="pl-PL" dirty="0" smtClean="0"/>
          </a:p>
          <a:p>
            <a:pPr>
              <a:defRPr/>
            </a:pPr>
            <a:r>
              <a:rPr lang="pl-PL" dirty="0" smtClean="0"/>
              <a:t>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en-US" dirty="0" smtClean="0"/>
              <a:t>Polish Academy of Sciences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1087576">
  <a:themeElements>
    <a:clrScheme name="01087576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108757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0108757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8757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8757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8757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8757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8757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8757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8757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8757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8757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8757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8757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8757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</TotalTime>
  <Words>2419</Words>
  <Application>Microsoft Office PowerPoint</Application>
  <PresentationFormat>Pokaz na ekranie (4:3)</PresentationFormat>
  <Paragraphs>557</Paragraphs>
  <Slides>31</Slides>
  <Notes>31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4" baseType="lpstr">
      <vt:lpstr>Custom Design</vt:lpstr>
      <vt:lpstr>01087576</vt:lpstr>
      <vt:lpstr>Równanie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  <vt:lpstr>W poszukiwaniu wartości wewnętrznej przedsiębiorstwa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</dc:title>
  <dc:creator>JL</dc:creator>
  <cp:lastModifiedBy>lukasz.gesicki</cp:lastModifiedBy>
  <cp:revision>206</cp:revision>
  <dcterms:created xsi:type="dcterms:W3CDTF">2005-04-24T14:41:15Z</dcterms:created>
  <dcterms:modified xsi:type="dcterms:W3CDTF">2024-01-07T13:10:07Z</dcterms:modified>
</cp:coreProperties>
</file>